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8" d="100"/>
          <a:sy n="18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48D6C-5007-BF46-9816-FA12B51ABC32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557E7-DEF3-824D-8657-07CDC51CD1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35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000FF">
                <a:alpha val="45000"/>
              </a:srgb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D3A1-B294-D84B-9CA5-8045638F7ABE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-2286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6000" dirty="0" smtClean="0"/>
              <a:t>What is a catalogue poem?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533400" y="1143000"/>
            <a:ext cx="8001000" cy="5486400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000" b="1" dirty="0" smtClean="0"/>
              <a:t>A poem that is a list of things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dirty="0" smtClean="0"/>
              <a:t>Here’s an example!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2000" dirty="0" smtClean="0"/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dirty="0" smtClean="0"/>
              <a:t>Spring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Snow melting</a:t>
            </a:r>
            <a:br>
              <a:rPr lang="en-US" sz="2000" dirty="0"/>
            </a:br>
            <a:r>
              <a:rPr lang="en-US" sz="2000" dirty="0"/>
              <a:t>Air warming</a:t>
            </a:r>
            <a:br>
              <a:rPr lang="en-US" sz="2000" dirty="0"/>
            </a:br>
            <a:r>
              <a:rPr lang="en-US" sz="2000" dirty="0"/>
              <a:t>Trees coming to life</a:t>
            </a:r>
            <a:br>
              <a:rPr lang="en-US" sz="2000" dirty="0"/>
            </a:br>
            <a:r>
              <a:rPr lang="en-US" sz="2000" dirty="0"/>
              <a:t>Flowers budding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Birds singing</a:t>
            </a:r>
            <a:br>
              <a:rPr lang="en-US" sz="2000" dirty="0"/>
            </a:br>
            <a:r>
              <a:rPr lang="en-US" sz="2000" dirty="0"/>
              <a:t>Baseball season starting</a:t>
            </a:r>
            <a:br>
              <a:rPr lang="en-US" sz="2000" dirty="0"/>
            </a:br>
            <a:r>
              <a:rPr lang="en-US" sz="2000" dirty="0"/>
              <a:t>Everything turning green</a:t>
            </a:r>
            <a:br>
              <a:rPr lang="en-US" sz="2000" dirty="0"/>
            </a:br>
            <a:r>
              <a:rPr lang="en-US" sz="2000" dirty="0"/>
              <a:t>My favorite time of year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81788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Lauren Hill’s </a:t>
            </a:r>
            <a:r>
              <a:rPr lang="en-US" sz="3200" i="1" dirty="0" smtClean="0"/>
              <a:t>Every Ghetto Every City</a:t>
            </a:r>
            <a:r>
              <a:rPr lang="en-US" sz="3200" dirty="0" smtClean="0"/>
              <a:t> (10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imagery </a:t>
            </a:r>
            <a:r>
              <a:rPr lang="en-US" dirty="0" smtClean="0"/>
              <a:t>and </a:t>
            </a:r>
            <a:r>
              <a:rPr lang="en-US" b="1" dirty="0" smtClean="0"/>
              <a:t>tone </a:t>
            </a:r>
            <a:r>
              <a:rPr lang="en-US" dirty="0" smtClean="0"/>
              <a:t>by</a:t>
            </a:r>
            <a:r>
              <a:rPr lang="en-US" b="1" dirty="0" smtClean="0"/>
              <a:t> </a:t>
            </a:r>
            <a:r>
              <a:rPr lang="en-US" dirty="0"/>
              <a:t>d</a:t>
            </a:r>
            <a:r>
              <a:rPr lang="en-US" dirty="0" smtClean="0"/>
              <a:t>iscussing and notating the text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152400" y="1442622"/>
            <a:ext cx="4191000" cy="526297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 Artist: </a:t>
            </a:r>
            <a:r>
              <a:rPr lang="en-US" sz="1400" dirty="0" err="1" smtClean="0"/>
              <a:t>Lauryn</a:t>
            </a:r>
            <a:r>
              <a:rPr lang="en-US" sz="1400" dirty="0" smtClean="0"/>
              <a:t> Hill</a:t>
            </a:r>
          </a:p>
          <a:p>
            <a:r>
              <a:rPr lang="en-US" sz="1400" dirty="0" smtClean="0"/>
              <a:t>Song Title: Every Ghetto, Every City</a:t>
            </a:r>
          </a:p>
          <a:p>
            <a:r>
              <a:rPr lang="en-US" sz="1400" dirty="0" smtClean="0"/>
              <a:t>I was just a little girl</a:t>
            </a:r>
          </a:p>
          <a:p>
            <a:r>
              <a:rPr lang="en-US" sz="1400" dirty="0" smtClean="0"/>
              <a:t>Skinny legs, a press and curl</a:t>
            </a:r>
          </a:p>
          <a:p>
            <a:r>
              <a:rPr lang="en-US" sz="1400" dirty="0" smtClean="0"/>
              <a:t>My mother always thought I'd be a star</a:t>
            </a:r>
          </a:p>
          <a:p>
            <a:r>
              <a:rPr lang="en-US" sz="1400" dirty="0" smtClean="0"/>
              <a:t>But way before my record deal,</a:t>
            </a:r>
          </a:p>
          <a:p>
            <a:r>
              <a:rPr lang="en-US" sz="1400" dirty="0" smtClean="0"/>
              <a:t>The streets that nurtured </a:t>
            </a:r>
            <a:r>
              <a:rPr lang="en-US" sz="1400" dirty="0" err="1" smtClean="0"/>
              <a:t>Lauryn</a:t>
            </a:r>
            <a:r>
              <a:rPr lang="en-US" sz="1400" dirty="0" smtClean="0"/>
              <a:t> Hill</a:t>
            </a:r>
          </a:p>
          <a:p>
            <a:r>
              <a:rPr lang="en-US" sz="1400" dirty="0" smtClean="0"/>
              <a:t>Made sure that I'd never go too far</a:t>
            </a:r>
          </a:p>
          <a:p>
            <a:r>
              <a:rPr lang="en-US" sz="1400" dirty="0" smtClean="0"/>
              <a:t>Every ghetto, every city and suburban place I've been</a:t>
            </a:r>
          </a:p>
          <a:p>
            <a:r>
              <a:rPr lang="en-US" sz="1400" dirty="0" smtClean="0"/>
              <a:t>Make me recall my days in the New Jerusalem</a:t>
            </a:r>
          </a:p>
          <a:p>
            <a:r>
              <a:rPr lang="en-US" sz="1400" dirty="0" smtClean="0"/>
              <a:t>Story starts at </a:t>
            </a:r>
            <a:r>
              <a:rPr lang="en-US" sz="1400" dirty="0" err="1" smtClean="0"/>
              <a:t>Hootaville</a:t>
            </a:r>
            <a:r>
              <a:rPr lang="en-US" sz="1400" dirty="0" smtClean="0"/>
              <a:t> grew up next to Ivy Hill</a:t>
            </a:r>
          </a:p>
          <a:p>
            <a:r>
              <a:rPr lang="en-US" sz="1400" dirty="0" smtClean="0"/>
              <a:t>When kids were stealing </a:t>
            </a:r>
            <a:r>
              <a:rPr lang="en-US" sz="1400" dirty="0" err="1" smtClean="0"/>
              <a:t>quartervilles</a:t>
            </a:r>
            <a:r>
              <a:rPr lang="en-US" sz="1400" dirty="0" smtClean="0"/>
              <a:t> for fun</a:t>
            </a:r>
          </a:p>
          <a:p>
            <a:r>
              <a:rPr lang="en-US" sz="1400" dirty="0" smtClean="0"/>
              <a:t>"Kill the guy" in Carter park</a:t>
            </a:r>
          </a:p>
          <a:p>
            <a:r>
              <a:rPr lang="en-US" sz="1400" dirty="0" smtClean="0"/>
              <a:t>Rode a Mongoose 'til it's dark</a:t>
            </a:r>
          </a:p>
          <a:p>
            <a:r>
              <a:rPr lang="en-US" sz="1400" dirty="0" smtClean="0"/>
              <a:t>Watching kids show off the stolen ones</a:t>
            </a:r>
          </a:p>
          <a:p>
            <a:r>
              <a:rPr lang="en-US" sz="1400" dirty="0" smtClean="0"/>
              <a:t>Every ghetto, every city and suburban place I've been</a:t>
            </a:r>
          </a:p>
          <a:p>
            <a:r>
              <a:rPr lang="en-US" sz="1400" dirty="0" smtClean="0"/>
              <a:t>Make me recall my days in New Jerusalem</a:t>
            </a:r>
          </a:p>
          <a:p>
            <a:endParaRPr lang="en-US" sz="1400" dirty="0" smtClean="0"/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back,</a:t>
            </a:r>
          </a:p>
          <a:p>
            <a:r>
              <a:rPr lang="en-US" sz="1400" dirty="0" smtClean="0"/>
              <a:t>Looking back, looking back, looking back</a:t>
            </a:r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</a:t>
            </a:r>
          </a:p>
          <a:p>
            <a:r>
              <a:rPr lang="en-US" sz="1400" dirty="0" smtClean="0"/>
              <a:t>Thinking back, thinking back, thinking back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19600" y="1455778"/>
            <a:ext cx="4572000" cy="5478422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r>
              <a:rPr lang="en-US" sz="1400" dirty="0" smtClean="0"/>
              <a:t>A bag of </a:t>
            </a:r>
            <a:r>
              <a:rPr lang="en-US" sz="1400" dirty="0" err="1" smtClean="0"/>
              <a:t>Bontons</a:t>
            </a:r>
            <a:r>
              <a:rPr lang="en-US" sz="1400" dirty="0" smtClean="0"/>
              <a:t>, twenty cents and a nickel</a:t>
            </a:r>
          </a:p>
          <a:p>
            <a:r>
              <a:rPr lang="en-US" sz="1400" dirty="0" smtClean="0"/>
              <a:t>Springfield Ave. had the best popsicles</a:t>
            </a:r>
          </a:p>
          <a:p>
            <a:r>
              <a:rPr lang="en-US" sz="1400" dirty="0" smtClean="0"/>
              <a:t>Saturday morning cartoons and Kung-Fu</a:t>
            </a:r>
          </a:p>
          <a:p>
            <a:r>
              <a:rPr lang="en-US" sz="1400" dirty="0" smtClean="0"/>
              <a:t>Main street roots tonic with the </a:t>
            </a:r>
            <a:r>
              <a:rPr lang="en-US" sz="1400" dirty="0" err="1" smtClean="0"/>
              <a:t>dreds</a:t>
            </a:r>
            <a:endParaRPr lang="en-US" sz="1400" dirty="0" smtClean="0"/>
          </a:p>
          <a:p>
            <a:r>
              <a:rPr lang="en-US" sz="1400" dirty="0" smtClean="0"/>
              <a:t>A beef patty and some coco bread</a:t>
            </a:r>
          </a:p>
          <a:p>
            <a:r>
              <a:rPr lang="en-US" sz="1400" dirty="0" smtClean="0"/>
              <a:t>Move the patch from my Lees to the tongue of my shoe</a:t>
            </a:r>
          </a:p>
          <a:p>
            <a:r>
              <a:rPr lang="en-US" sz="1400" dirty="0" smtClean="0"/>
              <a:t>'Member </a:t>
            </a:r>
            <a:r>
              <a:rPr lang="en-US" sz="1400" dirty="0" err="1" smtClean="0"/>
              <a:t>Frelng-Huysen</a:t>
            </a:r>
            <a:r>
              <a:rPr lang="en-US" sz="1400" dirty="0" smtClean="0"/>
              <a:t> used to have the bomb leather</a:t>
            </a:r>
          </a:p>
          <a:p>
            <a:r>
              <a:rPr lang="en-US" sz="1400" dirty="0" smtClean="0"/>
              <a:t>Back when Doug Fresh and Slick Rick were together</a:t>
            </a:r>
          </a:p>
          <a:p>
            <a:r>
              <a:rPr lang="en-US" sz="1400" dirty="0" smtClean="0"/>
              <a:t>Looking at the crew, we thought we'd all live forever</a:t>
            </a:r>
          </a:p>
          <a:p>
            <a:endParaRPr lang="en-US" sz="1400" dirty="0" smtClean="0"/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</a:t>
            </a:r>
          </a:p>
          <a:p>
            <a:r>
              <a:rPr lang="en-US" sz="1400" dirty="0" smtClean="0"/>
              <a:t>Thinking back, thinking back, thinking back</a:t>
            </a:r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</a:t>
            </a:r>
          </a:p>
          <a:p>
            <a:r>
              <a:rPr lang="en-US" sz="1400" dirty="0" smtClean="0"/>
              <a:t>Thinking back, thinking back, thinking back</a:t>
            </a:r>
          </a:p>
          <a:p>
            <a:endParaRPr lang="en-US" sz="1400" dirty="0" smtClean="0"/>
          </a:p>
          <a:p>
            <a:r>
              <a:rPr lang="en-US" sz="1400" dirty="0" smtClean="0"/>
              <a:t>Drill teams on Munn street</a:t>
            </a:r>
          </a:p>
          <a:p>
            <a:r>
              <a:rPr lang="en-US" sz="1400" dirty="0" smtClean="0"/>
              <a:t>Remember when Hawthorne and Chancellor had beef</a:t>
            </a:r>
          </a:p>
          <a:p>
            <a:r>
              <a:rPr lang="en-US" sz="1400" dirty="0" smtClean="0"/>
              <a:t>Moving Records was on Central Ave.</a:t>
            </a:r>
          </a:p>
          <a:p>
            <a:r>
              <a:rPr lang="en-US" sz="1400" dirty="0" smtClean="0"/>
              <a:t>I was there at dancing school</a:t>
            </a:r>
          </a:p>
          <a:p>
            <a:r>
              <a:rPr lang="en-US" sz="1400" dirty="0" smtClean="0"/>
              <a:t>South Orange Ave. at </a:t>
            </a:r>
            <a:r>
              <a:rPr lang="en-US" sz="1400" dirty="0" err="1" smtClean="0"/>
              <a:t>Borlin</a:t>
            </a:r>
            <a:r>
              <a:rPr lang="en-US" sz="1400" dirty="0" smtClean="0"/>
              <a:t> pool</a:t>
            </a:r>
          </a:p>
          <a:p>
            <a:r>
              <a:rPr lang="en-US" sz="1400" dirty="0" smtClean="0"/>
              <a:t>Unaware of what we didn't have</a:t>
            </a:r>
          </a:p>
          <a:p>
            <a:r>
              <a:rPr lang="en-US" sz="1400" dirty="0" smtClean="0"/>
              <a:t>Writing your friends' names on your jeans with a marker</a:t>
            </a:r>
          </a:p>
          <a:p>
            <a:endParaRPr lang="en-US" sz="14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4419600" y="1447800"/>
            <a:ext cx="4572000" cy="5478422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r>
              <a:rPr lang="en-US" sz="1400" dirty="0" smtClean="0"/>
              <a:t>July 4th races off of Parker</a:t>
            </a:r>
          </a:p>
          <a:p>
            <a:r>
              <a:rPr lang="en-US" sz="1400" dirty="0" smtClean="0"/>
              <a:t>Fireworks at Martin stadium</a:t>
            </a:r>
          </a:p>
          <a:p>
            <a:r>
              <a:rPr lang="en-US" sz="1400" dirty="0" smtClean="0"/>
              <a:t>The Untouchable P.S.P., where all them crazy niggers be</a:t>
            </a:r>
          </a:p>
          <a:p>
            <a:r>
              <a:rPr lang="en-US" sz="1400" dirty="0" smtClean="0"/>
              <a:t>And car thieves got away through Irvington</a:t>
            </a:r>
          </a:p>
          <a:p>
            <a:r>
              <a:rPr lang="en-US" sz="1400" dirty="0" smtClean="0"/>
              <a:t>Hillside brings beef with the cops</a:t>
            </a:r>
          </a:p>
          <a:p>
            <a:r>
              <a:rPr lang="en-US" sz="1400" dirty="0" smtClean="0"/>
              <a:t>Self-Destruction record drops</a:t>
            </a:r>
          </a:p>
          <a:p>
            <a:r>
              <a:rPr lang="en-US" sz="1400" dirty="0" smtClean="0"/>
              <a:t>And everybody's name was Muslim</a:t>
            </a:r>
          </a:p>
          <a:p>
            <a:r>
              <a:rPr lang="en-US" sz="1400" dirty="0" smtClean="0"/>
              <a:t>Sensations and '88 attracted kids from out-of-state</a:t>
            </a:r>
          </a:p>
          <a:p>
            <a:r>
              <a:rPr lang="en-US" sz="1400" dirty="0" smtClean="0"/>
              <a:t>And everybody used to do the wop</a:t>
            </a:r>
          </a:p>
          <a:p>
            <a:r>
              <a:rPr lang="en-US" sz="1400" dirty="0" smtClean="0"/>
              <a:t>Jack, Jack, Jack </a:t>
            </a:r>
            <a:r>
              <a:rPr lang="en-US" sz="1400" dirty="0" err="1" smtClean="0"/>
              <a:t>ya</a:t>
            </a:r>
            <a:r>
              <a:rPr lang="en-US" sz="1400" dirty="0" smtClean="0"/>
              <a:t> body</a:t>
            </a:r>
          </a:p>
          <a:p>
            <a:r>
              <a:rPr lang="en-US" sz="1400" dirty="0" smtClean="0"/>
              <a:t>Nah, the Biz Mark used to amp up the party</a:t>
            </a:r>
          </a:p>
          <a:p>
            <a:r>
              <a:rPr lang="en-US" sz="1400" dirty="0" smtClean="0"/>
              <a:t>I wish those days, they didn't stop</a:t>
            </a:r>
          </a:p>
          <a:p>
            <a:r>
              <a:rPr lang="en-US" sz="1400" dirty="0" smtClean="0"/>
              <a:t>Every ghetto, every city and suburban place I've been</a:t>
            </a:r>
          </a:p>
          <a:p>
            <a:r>
              <a:rPr lang="en-US" sz="1400" dirty="0" smtClean="0"/>
              <a:t>Make me recall my days in New Jerusalem</a:t>
            </a:r>
          </a:p>
          <a:p>
            <a:endParaRPr lang="en-US" sz="1400" dirty="0" smtClean="0"/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</a:t>
            </a:r>
          </a:p>
          <a:p>
            <a:r>
              <a:rPr lang="en-US" sz="1400" dirty="0" smtClean="0"/>
              <a:t>Welcome back, welcome back, welcome back</a:t>
            </a:r>
          </a:p>
          <a:p>
            <a:r>
              <a:rPr lang="en-US" sz="1400" dirty="0" smtClean="0"/>
              <a:t>You know it's hot, don't forget what you've got</a:t>
            </a:r>
          </a:p>
          <a:p>
            <a:r>
              <a:rPr lang="en-US" sz="1400" dirty="0" smtClean="0"/>
              <a:t>Looking back</a:t>
            </a:r>
          </a:p>
          <a:p>
            <a:r>
              <a:rPr lang="en-US" sz="1400" dirty="0" smtClean="0"/>
              <a:t>Thinking back, thinking back, thinking back</a:t>
            </a:r>
          </a:p>
          <a:p>
            <a:endParaRPr lang="en-US" sz="1400" dirty="0" smtClean="0"/>
          </a:p>
          <a:p>
            <a:r>
              <a:rPr lang="en-US" sz="1400" dirty="0" smtClean="0"/>
              <a:t>Thinking back, thinking back, thinking back</a:t>
            </a:r>
          </a:p>
          <a:p>
            <a:r>
              <a:rPr lang="en-US" sz="1400" dirty="0" smtClean="0"/>
              <a:t>(To end)</a:t>
            </a:r>
          </a:p>
          <a:p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4239592" y="901780"/>
            <a:ext cx="248622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0" dirty="0" smtClean="0">
                <a:solidFill>
                  <a:srgbClr val="FF0000"/>
                </a:solidFill>
              </a:rPr>
              <a:t>Images? Tone?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81788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Emulate Giovanni or Hill (20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1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Create a </a:t>
            </a:r>
            <a:r>
              <a:rPr lang="en-US" b="1" dirty="0" smtClean="0"/>
              <a:t>free-verse</a:t>
            </a:r>
            <a:r>
              <a:rPr lang="en-US" dirty="0" smtClean="0"/>
              <a:t> poem in the style of another author emulating the style of Nikki Giovanni or Lauren Hill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74209" y="1600200"/>
            <a:ext cx="78649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0" dirty="0" smtClean="0"/>
              <a:t>Using your list of childhood remembrances, write</a:t>
            </a:r>
          </a:p>
          <a:p>
            <a:r>
              <a:rPr lang="en-US" sz="3000" dirty="0" smtClean="0"/>
              <a:t>a poem in the style of Giovanni or Hill.</a:t>
            </a:r>
          </a:p>
        </p:txBody>
      </p:sp>
      <p:sp>
        <p:nvSpPr>
          <p:cNvPr id="8" name="Rectangle 7"/>
          <p:cNvSpPr/>
          <p:nvPr/>
        </p:nvSpPr>
        <p:spPr>
          <a:xfrm>
            <a:off x="568735" y="3012281"/>
            <a:ext cx="3393665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/>
              <a:t>Here is that simple example again: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Spring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Snow melting</a:t>
            </a:r>
            <a:br>
              <a:rPr lang="en-US" dirty="0" smtClean="0"/>
            </a:br>
            <a:r>
              <a:rPr lang="en-US" dirty="0" smtClean="0"/>
              <a:t>Air warming</a:t>
            </a:r>
            <a:br>
              <a:rPr lang="en-US" dirty="0" smtClean="0"/>
            </a:br>
            <a:r>
              <a:rPr lang="en-US" dirty="0" smtClean="0"/>
              <a:t>Trees coming to life</a:t>
            </a:r>
            <a:br>
              <a:rPr lang="en-US" dirty="0" smtClean="0"/>
            </a:br>
            <a:r>
              <a:rPr lang="en-US" dirty="0" smtClean="0"/>
              <a:t>Flowers budding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Birds singing</a:t>
            </a:r>
            <a:br>
              <a:rPr lang="en-US" dirty="0" smtClean="0"/>
            </a:br>
            <a:r>
              <a:rPr lang="en-US" dirty="0" smtClean="0"/>
              <a:t>Baseball season starting</a:t>
            </a:r>
            <a:br>
              <a:rPr lang="en-US" dirty="0" smtClean="0"/>
            </a:br>
            <a:r>
              <a:rPr lang="en-US" dirty="0" smtClean="0"/>
              <a:t>Everything turning green</a:t>
            </a:r>
            <a:br>
              <a:rPr lang="en-US" dirty="0" smtClean="0"/>
            </a:br>
            <a:r>
              <a:rPr lang="en-US" dirty="0" smtClean="0"/>
              <a:t>My favorite time of year</a:t>
            </a:r>
          </a:p>
        </p:txBody>
      </p:sp>
      <p:sp>
        <p:nvSpPr>
          <p:cNvPr id="9" name="Rectangle 8"/>
          <p:cNvSpPr/>
          <p:nvPr/>
        </p:nvSpPr>
        <p:spPr>
          <a:xfrm>
            <a:off x="4812196" y="3457813"/>
            <a:ext cx="4255604" cy="332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0" dirty="0" smtClean="0"/>
              <a:t>If it helps to think about</a:t>
            </a:r>
            <a:endParaRPr lang="en-US" sz="3000" dirty="0" smtClean="0"/>
          </a:p>
          <a:p>
            <a:r>
              <a:rPr lang="en-US" sz="3000" dirty="0"/>
              <a:t>t</a:t>
            </a:r>
            <a:r>
              <a:rPr lang="en-US" sz="3000" dirty="0" smtClean="0"/>
              <a:t>he title, maybe you could</a:t>
            </a:r>
          </a:p>
          <a:p>
            <a:r>
              <a:rPr lang="en-US" sz="3000" dirty="0"/>
              <a:t>t</a:t>
            </a:r>
            <a:r>
              <a:rPr lang="en-US" sz="3000" dirty="0" smtClean="0"/>
              <a:t>itle your poem </a:t>
            </a:r>
          </a:p>
          <a:p>
            <a:endParaRPr lang="en-US" sz="3000" dirty="0" smtClean="0"/>
          </a:p>
          <a:p>
            <a:r>
              <a:rPr lang="en-US" sz="3000" dirty="0" smtClean="0"/>
              <a:t>My Childhood</a:t>
            </a:r>
          </a:p>
          <a:p>
            <a:r>
              <a:rPr lang="en-US" sz="3000" dirty="0" smtClean="0"/>
              <a:t>Coming Age</a:t>
            </a:r>
          </a:p>
          <a:p>
            <a:r>
              <a:rPr lang="en-US" sz="3000" dirty="0" smtClean="0"/>
              <a:t>Growing Up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28600" y="46038"/>
            <a:ext cx="8839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Essential Question: What is Coming of Age?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1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Create a </a:t>
            </a:r>
            <a:r>
              <a:rPr lang="en-US" b="1" dirty="0" smtClean="0"/>
              <a:t>free-verse</a:t>
            </a:r>
            <a:r>
              <a:rPr lang="en-US" dirty="0" smtClean="0"/>
              <a:t> poem in the style of another author emulating the style of Nikki Giovanni or Lauren Hill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1905000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4078" indent="-514350" algn="ctr"/>
            <a:r>
              <a:rPr lang="en-US" sz="3000" dirty="0" smtClean="0"/>
              <a:t>Let’s look at our class chart and further explore the question:</a:t>
            </a:r>
          </a:p>
          <a:p>
            <a:pPr marL="624078" indent="-514350" algn="ctr"/>
            <a:r>
              <a:rPr lang="en-US" sz="5000" dirty="0" smtClean="0"/>
              <a:t>What is Coming of Age?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and notating the text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Emulating the style of Nikki Giovanni or Lauren Hill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imagery </a:t>
            </a:r>
            <a:r>
              <a:rPr lang="en-US" sz="2600" dirty="0" smtClean="0"/>
              <a:t>and </a:t>
            </a:r>
            <a:r>
              <a:rPr lang="en-US" sz="2600" b="1" dirty="0" smtClean="0"/>
              <a:t>tone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</a:t>
            </a:r>
            <a:r>
              <a:rPr lang="en-US" sz="2600" b="1" dirty="0" smtClean="0"/>
              <a:t>free-verse</a:t>
            </a:r>
            <a:r>
              <a:rPr lang="en-US" sz="2600" dirty="0" smtClean="0"/>
              <a:t> poem in the style of another author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86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None/>
            </a:pPr>
            <a:endParaRPr lang="en-US" sz="3500" dirty="0"/>
          </a:p>
          <a:p>
            <a:pPr marL="1371600" lvl="2" indent="-457200" algn="ctr">
              <a:buNone/>
            </a:pPr>
            <a:r>
              <a:rPr lang="en-US" sz="3500" dirty="0" smtClean="0"/>
              <a:t>What is a catalogue poem?</a:t>
            </a:r>
          </a:p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r>
              <a:rPr lang="en-US" sz="3500" dirty="0" smtClean="0"/>
              <a:t>How would you describe the </a:t>
            </a:r>
            <a:r>
              <a:rPr lang="en-US" sz="3500" b="1" dirty="0" smtClean="0"/>
              <a:t>tone</a:t>
            </a:r>
            <a:r>
              <a:rPr lang="en-US" sz="3500" dirty="0" smtClean="0"/>
              <a:t> of </a:t>
            </a:r>
            <a:r>
              <a:rPr lang="en-US" sz="3500" i="1" dirty="0" smtClean="0"/>
              <a:t>Nikki Rosa</a:t>
            </a:r>
            <a:r>
              <a:rPr lang="en-US" sz="3500" dirty="0" smtClean="0"/>
              <a:t>?</a:t>
            </a:r>
          </a:p>
          <a:p>
            <a:pPr marL="1371600" lvl="2" indent="-457200" algn="ctr">
              <a:buNone/>
            </a:pPr>
            <a:endParaRPr lang="en-US" sz="3500" dirty="0"/>
          </a:p>
          <a:p>
            <a:pPr marL="1371600" lvl="2" indent="-457200" algn="ctr">
              <a:buNone/>
            </a:pP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685800" y="3505200"/>
            <a:ext cx="7391400" cy="5334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371600" marR="0" lvl="2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Misunderstood by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white people 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of the</a:t>
            </a:r>
          </a:p>
          <a:p>
            <a:pPr marL="1371600" marR="0" lvl="2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line,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500" dirty="0" smtClean="0"/>
              <a:t>“And I really hope now white person </a:t>
            </a:r>
          </a:p>
          <a:p>
            <a:pPr marL="1371600" marR="0" lvl="2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500" dirty="0" smtClean="0"/>
              <a:t>ever has cause to write about me </a:t>
            </a:r>
          </a:p>
          <a:p>
            <a:pPr marL="1371600" marR="0" lvl="2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500" dirty="0" smtClean="0"/>
              <a:t>because they never understand</a:t>
            </a:r>
            <a:endParaRPr kumimoji="0" lang="en-US" sz="25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Catalogue of Coming of Age Experiences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Finish the Poetry Glossary from Yesterday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List Childhood Remembrances (</a:t>
            </a:r>
            <a:r>
              <a:rPr lang="en-US" dirty="0"/>
              <a:t>5</a:t>
            </a:r>
            <a:r>
              <a:rPr lang="en-US" dirty="0" smtClean="0"/>
              <a:t>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do the Remembrances reveal? (</a:t>
            </a:r>
            <a:r>
              <a:rPr lang="en-US" dirty="0"/>
              <a:t>5</a:t>
            </a:r>
            <a:r>
              <a:rPr lang="en-US" dirty="0" smtClean="0"/>
              <a:t>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Silently Read </a:t>
            </a:r>
            <a:r>
              <a:rPr lang="en-US" i="1" dirty="0" smtClean="0"/>
              <a:t>Nikki Rosa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Aloud </a:t>
            </a:r>
            <a:r>
              <a:rPr lang="en-US" i="1" dirty="0" smtClean="0"/>
              <a:t>Nikki Rosa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Lauren Hill’s </a:t>
            </a:r>
            <a:r>
              <a:rPr lang="en-US" i="1" dirty="0" smtClean="0"/>
              <a:t>Every Ghetto Every City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Emulate Giovanni or Hill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Essential Question: What is Coming of Age?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notating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the style of Nikki Giovanni or Lauren Hill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imagery </a:t>
            </a:r>
            <a:r>
              <a:rPr lang="en-US" sz="2600" dirty="0" smtClean="0"/>
              <a:t>and </a:t>
            </a:r>
            <a:r>
              <a:rPr lang="en-US" sz="2600" b="1" dirty="0" smtClean="0"/>
              <a:t>tone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</a:t>
            </a:r>
            <a:r>
              <a:rPr lang="en-US" sz="2600" b="1" dirty="0" smtClean="0"/>
              <a:t>free-verse</a:t>
            </a:r>
            <a:r>
              <a:rPr lang="en-US" sz="2600" dirty="0" smtClean="0"/>
              <a:t> poem in the style of another author</a:t>
            </a:r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List Childhood Remembrances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234619"/>
            <a:ext cx="533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Make a list of your:</a:t>
            </a:r>
          </a:p>
          <a:p>
            <a:endParaRPr lang="en-US" sz="3000" dirty="0" smtClean="0"/>
          </a:p>
          <a:p>
            <a:r>
              <a:rPr lang="en-US" sz="3000" dirty="0" smtClean="0"/>
              <a:t>-Childhood memories that may seem negative to other people, but that you know were actually positive</a:t>
            </a:r>
          </a:p>
          <a:p>
            <a:endParaRPr lang="en-US" sz="3000" dirty="0" smtClean="0"/>
          </a:p>
          <a:p>
            <a:r>
              <a:rPr lang="en-US" sz="3000" dirty="0" smtClean="0"/>
              <a:t>Ex:</a:t>
            </a:r>
          </a:p>
          <a:p>
            <a:r>
              <a:rPr lang="en-US" sz="3000" dirty="0" smtClean="0"/>
              <a:t>	-having to work a job</a:t>
            </a:r>
          </a:p>
          <a:p>
            <a:r>
              <a:rPr lang="en-US" sz="3000" dirty="0" smtClean="0"/>
              <a:t>	-having to watch bro/sis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7950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What do the Remembrances reveal?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590800" y="1219200"/>
            <a:ext cx="4191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Think-Pair-Share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4000" dirty="0" smtClean="0"/>
              <a:t>What do these remembrances reveal about you as a person?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60400" y="46038"/>
            <a:ext cx="7950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Silently Read </a:t>
            </a:r>
            <a:r>
              <a:rPr lang="en-US" sz="3200" i="1" dirty="0" smtClean="0"/>
              <a:t>Nikki Rosa</a:t>
            </a:r>
            <a:r>
              <a:rPr lang="en-US" sz="3200" dirty="0" smtClean="0"/>
              <a:t>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219200"/>
            <a:ext cx="54864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This next poem is another </a:t>
            </a:r>
            <a:r>
              <a:rPr lang="en-US" sz="3000" b="1" dirty="0" smtClean="0"/>
              <a:t>list-poem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5000" dirty="0" smtClean="0"/>
              <a:t>It’s based on a list of Nikki Giovanni’s childhood remembrances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0" y="4000500"/>
            <a:ext cx="2857500" cy="2857500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Silently Read </a:t>
            </a:r>
            <a:r>
              <a:rPr lang="en-US" sz="3200" i="1" dirty="0" smtClean="0"/>
              <a:t>Nikki Rosa</a:t>
            </a:r>
            <a:r>
              <a:rPr lang="en-US" sz="3200" dirty="0" smtClean="0"/>
              <a:t>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imagery </a:t>
            </a:r>
            <a:r>
              <a:rPr lang="en-US" dirty="0" smtClean="0"/>
              <a:t>and </a:t>
            </a:r>
            <a:r>
              <a:rPr lang="en-US" b="1" dirty="0" smtClean="0"/>
              <a:t>tone </a:t>
            </a:r>
            <a:r>
              <a:rPr lang="en-US" dirty="0" smtClean="0"/>
              <a:t>by</a:t>
            </a:r>
            <a:r>
              <a:rPr lang="en-US" b="1" dirty="0" smtClean="0"/>
              <a:t> </a:t>
            </a:r>
            <a:r>
              <a:rPr lang="en-US" dirty="0"/>
              <a:t>d</a:t>
            </a:r>
            <a:r>
              <a:rPr lang="en-US" dirty="0" smtClean="0"/>
              <a:t>iscussing and notating the text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82" y="1908175"/>
            <a:ext cx="5690318" cy="2816225"/>
          </a:xfrm>
          <a:prstGeom prst="rect">
            <a:avLst/>
          </a:prstGeom>
        </p:spPr>
      </p:pic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-762000" y="949325"/>
            <a:ext cx="10439400" cy="803275"/>
          </a:xfrm>
        </p:spPr>
        <p:txBody>
          <a:bodyPr anchor="t">
            <a:normAutofit/>
          </a:bodyPr>
          <a:lstStyle/>
          <a:p>
            <a:pPr marL="1371600" lvl="2" indent="-457200">
              <a:buNone/>
            </a:pPr>
            <a:r>
              <a:rPr lang="en-US" sz="3500" b="0" dirty="0" smtClean="0"/>
              <a:t>While you read: </a:t>
            </a:r>
            <a:r>
              <a:rPr lang="en-US" sz="2800" b="0" dirty="0" smtClean="0">
                <a:solidFill>
                  <a:srgbClr val="FF0000"/>
                </a:solidFill>
              </a:rPr>
              <a:t>What do you learn about Giovanni’s life?</a:t>
            </a:r>
            <a:endParaRPr lang="en-US" sz="2800" b="0" dirty="0" smtClean="0"/>
          </a:p>
        </p:txBody>
      </p:sp>
      <p:grpSp>
        <p:nvGrpSpPr>
          <p:cNvPr id="2" name="Group 17"/>
          <p:cNvGrpSpPr/>
          <p:nvPr/>
        </p:nvGrpSpPr>
        <p:grpSpPr>
          <a:xfrm>
            <a:off x="152400" y="1447800"/>
            <a:ext cx="8991600" cy="5410200"/>
            <a:chOff x="152400" y="1447800"/>
            <a:chExt cx="8991600" cy="5410200"/>
          </a:xfrm>
        </p:grpSpPr>
        <p:grpSp>
          <p:nvGrpSpPr>
            <p:cNvPr id="3" name="Group 13"/>
            <p:cNvGrpSpPr/>
            <p:nvPr/>
          </p:nvGrpSpPr>
          <p:grpSpPr>
            <a:xfrm>
              <a:off x="152400" y="1447800"/>
              <a:ext cx="8991600" cy="5410200"/>
              <a:chOff x="838200" y="920750"/>
              <a:chExt cx="7696200" cy="396875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rcRect t="23479"/>
              <a:stretch>
                <a:fillRect/>
              </a:stretch>
            </p:blipFill>
            <p:spPr>
              <a:xfrm>
                <a:off x="838200" y="920750"/>
                <a:ext cx="4165600" cy="3663771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03800" y="920750"/>
                <a:ext cx="3530600" cy="396875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4208540" y="1723509"/>
              <a:ext cx="7673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dirty="0" smtClean="0"/>
                <a:t>. </a:t>
              </a:r>
              <a:r>
                <a:rPr lang="en-US" b="1" dirty="0" smtClean="0"/>
                <a:t>209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Aloud </a:t>
            </a:r>
            <a:r>
              <a:rPr lang="en-US" sz="3200" i="1" dirty="0" smtClean="0"/>
              <a:t>Nikki Rosa</a:t>
            </a:r>
            <a:r>
              <a:rPr lang="en-US" sz="3200" dirty="0" smtClean="0"/>
              <a:t>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imagery </a:t>
            </a:r>
            <a:r>
              <a:rPr lang="en-US" dirty="0" smtClean="0"/>
              <a:t>and </a:t>
            </a:r>
            <a:r>
              <a:rPr lang="en-US" b="1" dirty="0" smtClean="0"/>
              <a:t>tone </a:t>
            </a:r>
            <a:r>
              <a:rPr lang="en-US" dirty="0" smtClean="0"/>
              <a:t>by</a:t>
            </a:r>
            <a:r>
              <a:rPr lang="en-US" b="1" dirty="0" smtClean="0"/>
              <a:t> </a:t>
            </a:r>
            <a:r>
              <a:rPr lang="en-US" dirty="0"/>
              <a:t>d</a:t>
            </a:r>
            <a:r>
              <a:rPr lang="en-US" dirty="0" smtClean="0"/>
              <a:t>iscussing and notating the text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-914400" y="949325"/>
            <a:ext cx="10439400" cy="803275"/>
          </a:xfrm>
        </p:spPr>
        <p:txBody>
          <a:bodyPr anchor="t">
            <a:normAutofit/>
          </a:bodyPr>
          <a:lstStyle/>
          <a:p>
            <a:pPr marL="1371600" lvl="2" indent="-457200">
              <a:buNone/>
            </a:pPr>
            <a:r>
              <a:rPr lang="en-US" sz="3500" b="0" dirty="0" smtClean="0"/>
              <a:t>While we read: </a:t>
            </a:r>
            <a:r>
              <a:rPr lang="en-US" sz="2800" b="0" dirty="0" smtClean="0">
                <a:solidFill>
                  <a:srgbClr val="FF0000"/>
                </a:solidFill>
              </a:rPr>
              <a:t>Mark the text for powerful </a:t>
            </a:r>
            <a:r>
              <a:rPr lang="en-US" sz="2800" dirty="0" smtClean="0">
                <a:solidFill>
                  <a:srgbClr val="FF0000"/>
                </a:solidFill>
              </a:rPr>
              <a:t>images</a:t>
            </a:r>
            <a:r>
              <a:rPr lang="en-US" sz="2800" b="0" dirty="0" smtClean="0">
                <a:solidFill>
                  <a:srgbClr val="FF0000"/>
                </a:solidFill>
              </a:rPr>
              <a:t>.</a:t>
            </a:r>
            <a:endParaRPr lang="en-US" sz="2800" b="0" dirty="0" smtClean="0"/>
          </a:p>
        </p:txBody>
      </p:sp>
      <p:grpSp>
        <p:nvGrpSpPr>
          <p:cNvPr id="2" name="Group 17"/>
          <p:cNvGrpSpPr/>
          <p:nvPr/>
        </p:nvGrpSpPr>
        <p:grpSpPr>
          <a:xfrm>
            <a:off x="76200" y="1447800"/>
            <a:ext cx="8991600" cy="5410200"/>
            <a:chOff x="152400" y="1447800"/>
            <a:chExt cx="8991600" cy="5410200"/>
          </a:xfrm>
        </p:grpSpPr>
        <p:grpSp>
          <p:nvGrpSpPr>
            <p:cNvPr id="3" name="Group 13"/>
            <p:cNvGrpSpPr/>
            <p:nvPr/>
          </p:nvGrpSpPr>
          <p:grpSpPr>
            <a:xfrm>
              <a:off x="152400" y="1447800"/>
              <a:ext cx="8991600" cy="5410200"/>
              <a:chOff x="838200" y="920750"/>
              <a:chExt cx="7696200" cy="396875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/>
              <a:srcRect t="23479"/>
              <a:stretch>
                <a:fillRect/>
              </a:stretch>
            </p:blipFill>
            <p:spPr>
              <a:xfrm>
                <a:off x="838200" y="920750"/>
                <a:ext cx="4165600" cy="3663771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03800" y="920750"/>
                <a:ext cx="3530600" cy="396875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4208540" y="1723509"/>
              <a:ext cx="7673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dirty="0" smtClean="0"/>
                <a:t>. </a:t>
              </a:r>
              <a:r>
                <a:rPr lang="en-US" b="1" dirty="0" smtClean="0"/>
                <a:t>209</a:t>
              </a:r>
              <a:endParaRPr lang="en-US" dirty="0"/>
            </a:p>
          </p:txBody>
        </p:sp>
      </p:grpSp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57200"/>
          </a:xfrm>
          <a:solidFill>
            <a:schemeClr val="bg1"/>
          </a:solidFill>
        </p:spPr>
        <p:txBody>
          <a:bodyPr anchor="t">
            <a:normAutofit lnSpcReduction="10000"/>
          </a:bodyPr>
          <a:lstStyle/>
          <a:p>
            <a:pPr marL="1371600" lvl="2" indent="-457200">
              <a:buNone/>
            </a:pPr>
            <a:r>
              <a:rPr lang="en-US" sz="2600" b="0" dirty="0" smtClean="0">
                <a:solidFill>
                  <a:srgbClr val="FF0000"/>
                </a:solidFill>
                <a:latin typeface="Calibri (Body)"/>
                <a:cs typeface="Calibri (Body)"/>
              </a:rPr>
              <a:t>How would you describe the </a:t>
            </a:r>
            <a:r>
              <a:rPr lang="en-US" sz="2600" dirty="0" smtClean="0">
                <a:solidFill>
                  <a:srgbClr val="FF0000"/>
                </a:solidFill>
                <a:latin typeface="Calibri (Body)"/>
                <a:cs typeface="Calibri (Body)"/>
              </a:rPr>
              <a:t>tone</a:t>
            </a:r>
            <a:r>
              <a:rPr lang="en-US" sz="2600" b="0" dirty="0" smtClean="0">
                <a:solidFill>
                  <a:srgbClr val="FF0000"/>
                </a:solidFill>
                <a:latin typeface="Calibri (Body)"/>
                <a:cs typeface="Calibri (Body)"/>
              </a:rPr>
              <a:t> of the poem?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3" grpId="0" build="p" animBg="1"/>
      <p:bldP spid="13" grpId="1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1219</Words>
  <Application>Microsoft Macintosh PowerPoint</Application>
  <PresentationFormat>On-screen Show (4:3)</PresentationFormat>
  <Paragraphs>205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Catalogue of Coming of Age Experiences</vt:lpstr>
      <vt:lpstr>PowerPoint Presentation</vt:lpstr>
      <vt:lpstr>Objectives (2 min)</vt:lpstr>
      <vt:lpstr>List Childhood Remembrances (5 min)</vt:lpstr>
      <vt:lpstr>What do the Remembrances reveal? (5 min)</vt:lpstr>
      <vt:lpstr>Silently Read Nikki Rosa (5 min)</vt:lpstr>
      <vt:lpstr>Silently Read Nikki Rosa (5 min)</vt:lpstr>
      <vt:lpstr>Read Aloud Nikki Rosa (5 min)</vt:lpstr>
      <vt:lpstr>Lauren Hill’s Every Ghetto Every City (10 min)</vt:lpstr>
      <vt:lpstr>Emulate Giovanni or Hill (20 min)</vt:lpstr>
      <vt:lpstr>Essential Question: What is Coming of Age? (5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3</cp:revision>
  <dcterms:created xsi:type="dcterms:W3CDTF">2012-09-06T16:32:15Z</dcterms:created>
  <dcterms:modified xsi:type="dcterms:W3CDTF">2012-09-07T19:03:28Z</dcterms:modified>
</cp:coreProperties>
</file>