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5" r:id="rId8"/>
    <p:sldId id="268" r:id="rId9"/>
    <p:sldId id="269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8C2F2-044A-3442-B6A1-3A031F414544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F03FA-8B68-CC4E-9E4A-30F310FAFD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675" y="2593975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4225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6250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1219200"/>
            <a:ext cx="5562600" cy="1295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 What color is it</a:t>
            </a:r>
            <a:r>
              <a:rPr lang="en-US" sz="36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:It’s </a:t>
            </a:r>
            <a:r>
              <a:rPr lang="en-US" sz="3600" u="sng" dirty="0" smtClean="0">
                <a:solidFill>
                  <a:srgbClr val="000000"/>
                </a:solidFill>
              </a:rPr>
              <a:t>(color)</a:t>
            </a:r>
            <a:r>
              <a:rPr lang="en-US" sz="36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17"/>
          <p:cNvGrpSpPr/>
          <p:nvPr/>
        </p:nvGrpSpPr>
        <p:grpSpPr>
          <a:xfrm>
            <a:off x="3505200" y="4876799"/>
            <a:ext cx="2133600" cy="1971675"/>
            <a:chOff x="3505200" y="4876799"/>
            <a:chExt cx="2133600" cy="1971675"/>
          </a:xfrm>
        </p:grpSpPr>
        <p:grpSp>
          <p:nvGrpSpPr>
            <p:cNvPr id="10" name="Group 15"/>
            <p:cNvGrpSpPr/>
            <p:nvPr/>
          </p:nvGrpSpPr>
          <p:grpSpPr>
            <a:xfrm>
              <a:off x="3549650" y="4876799"/>
              <a:ext cx="2089150" cy="1971675"/>
              <a:chOff x="3549650" y="4876799"/>
              <a:chExt cx="2089150" cy="197167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549650" y="4876799"/>
                <a:ext cx="2089150" cy="1971675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3000" b="1" dirty="0" smtClean="0">
                    <a:solidFill>
                      <a:schemeClr val="tx1"/>
                    </a:solidFill>
                  </a:rPr>
                  <a:t>Black</a:t>
                </a:r>
                <a:endParaRPr lang="en-US" sz="3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91000" y="5105400"/>
                <a:ext cx="914400" cy="9144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505200" y="4876800"/>
              <a:ext cx="381000" cy="304800"/>
            </a:xfrm>
            <a:prstGeom prst="rect">
              <a:avLst/>
            </a:prstGeom>
            <a:solidFill>
              <a:srgbClr val="61BBA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  <p:sp>
        <p:nvSpPr>
          <p:cNvPr id="18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2"/>
          <p:cNvSpPr txBox="1">
            <a:spLocks/>
          </p:cNvSpPr>
          <p:nvPr/>
        </p:nvSpPr>
        <p:spPr>
          <a:xfrm>
            <a:off x="1371600" y="1066800"/>
            <a:ext cx="7086600" cy="434340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u="sng" noProof="0" dirty="0" smtClean="0"/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4000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</a:t>
            </a:r>
            <a:r>
              <a:rPr kumimoji="0" lang="en-US" sz="4000" i="0" u="sng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</a:t>
            </a:r>
            <a:r>
              <a:rPr kumimoji="0" lang="en-US" sz="4000" i="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Hi, Danny. How are you?</a:t>
            </a:r>
          </a:p>
          <a:p>
            <a:pPr lvl="0">
              <a:spcBef>
                <a:spcPct val="0"/>
              </a:spcBef>
            </a:pPr>
            <a:r>
              <a:rPr lang="en-US" sz="4000" u="sng" baseline="0" noProof="0" dirty="0" smtClean="0">
                <a:latin typeface="+mj-lt"/>
                <a:ea typeface="+mj-ea"/>
                <a:cs typeface="+mj-cs"/>
              </a:rPr>
              <a:t>Danny</a:t>
            </a:r>
            <a:r>
              <a:rPr lang="en-US" sz="4000" baseline="0" noProof="0" dirty="0" smtClean="0">
                <a:latin typeface="+mj-lt"/>
                <a:ea typeface="+mj-ea"/>
                <a:cs typeface="+mj-cs"/>
              </a:rPr>
              <a:t>:</a:t>
            </a:r>
            <a:r>
              <a:rPr lang="en-US" sz="4000" noProof="0" dirty="0" smtClean="0">
                <a:latin typeface="+mj-lt"/>
                <a:ea typeface="+mj-ea"/>
                <a:cs typeface="+mj-cs"/>
              </a:rPr>
              <a:t> I’m 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OK.</a:t>
            </a:r>
          </a:p>
          <a:p>
            <a:pPr lvl="0">
              <a:spcBef>
                <a:spcPct val="0"/>
              </a:spcBef>
            </a:pPr>
            <a:r>
              <a:rPr kumimoji="0" lang="en-US" sz="4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</a:t>
            </a:r>
            <a:r>
              <a:rPr kumimoji="0" lang="en-US" sz="40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1:</a:t>
            </a:r>
            <a:r>
              <a:rPr kumimoji="0" lang="en-US" sz="4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Here you are.</a:t>
            </a:r>
          </a:p>
          <a:p>
            <a:pPr lvl="0">
              <a:spcBef>
                <a:spcPct val="0"/>
              </a:spcBef>
            </a:pPr>
            <a:r>
              <a:rPr lang="en-US" sz="4000" u="sng" baseline="0" dirty="0" smtClean="0">
                <a:latin typeface="+mj-lt"/>
                <a:ea typeface="+mj-ea"/>
                <a:cs typeface="+mj-cs"/>
              </a:rPr>
              <a:t>Danny: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 Thank you!</a:t>
            </a:r>
          </a:p>
          <a:p>
            <a:pPr lvl="0">
              <a:spcBef>
                <a:spcPct val="0"/>
              </a:spcBef>
            </a:pPr>
            <a:r>
              <a:rPr kumimoji="0" lang="en-US" sz="4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</a:t>
            </a:r>
            <a:r>
              <a:rPr kumimoji="0" lang="en-US" sz="40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</a:t>
            </a:r>
            <a:r>
              <a:rPr kumimoji="0" lang="en-US" sz="4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How are you?</a:t>
            </a:r>
          </a:p>
          <a:p>
            <a:pPr lvl="0">
              <a:spcBef>
                <a:spcPct val="0"/>
              </a:spcBef>
            </a:pPr>
            <a:r>
              <a:rPr lang="en-US" sz="4000" u="sng" baseline="0" dirty="0" smtClean="0">
                <a:latin typeface="+mj-lt"/>
                <a:ea typeface="+mj-ea"/>
                <a:cs typeface="+mj-cs"/>
              </a:rPr>
              <a:t>Danny: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 I’m fine!  Thank you.</a:t>
            </a:r>
            <a:endParaRPr kumimoji="0" lang="en-US" sz="40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38843"/>
            <a:ext cx="3632200" cy="33727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4800" y="538843"/>
            <a:ext cx="3632200" cy="33727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00800" y="4495800"/>
            <a:ext cx="189026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 smtClean="0"/>
              <a:t>Danny</a:t>
            </a:r>
            <a:endParaRPr lang="en-US" sz="5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28800" y="4495800"/>
            <a:ext cx="160607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 smtClean="0"/>
              <a:t>Girl 2</a:t>
            </a:r>
            <a:endParaRPr lang="en-US" sz="5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0"/>
            <a:ext cx="3632200" cy="33727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800" y="838200"/>
            <a:ext cx="3632200" cy="33727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4495800"/>
            <a:ext cx="160607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 smtClean="0"/>
              <a:t>Girl 1</a:t>
            </a:r>
            <a:endParaRPr lang="en-US" sz="5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4495800"/>
            <a:ext cx="165867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 smtClean="0"/>
              <a:t>Boy 1</a:t>
            </a:r>
            <a:endParaRPr lang="en-US" sz="5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17"/>
          <p:cNvGrpSpPr/>
          <p:nvPr/>
        </p:nvGrpSpPr>
        <p:grpSpPr>
          <a:xfrm>
            <a:off x="98425" y="2590800"/>
            <a:ext cx="4343400" cy="2092325"/>
            <a:chOff x="98425" y="2590800"/>
            <a:chExt cx="4343400" cy="20923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425" y="2590800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52675" y="2593975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</p:grpSp>
      <p:grpSp>
        <p:nvGrpSpPr>
          <p:cNvPr id="10" name="Group 18"/>
          <p:cNvGrpSpPr/>
          <p:nvPr/>
        </p:nvGrpSpPr>
        <p:grpSpPr>
          <a:xfrm>
            <a:off x="4594225" y="2590800"/>
            <a:ext cx="4321175" cy="2089150"/>
            <a:chOff x="4594225" y="2590800"/>
            <a:chExt cx="4321175" cy="20891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4225" y="2590800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26250" y="2590800"/>
              <a:ext cx="2089150" cy="20891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0" y="1219200"/>
            <a:ext cx="5562600" cy="1295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 What color is it</a:t>
            </a:r>
            <a:r>
              <a:rPr lang="en-US" sz="3600" dirty="0" smtClean="0">
                <a:solidFill>
                  <a:srgbClr val="000000"/>
                </a:solidFill>
              </a:rPr>
              <a:t>?</a:t>
            </a:r>
          </a:p>
          <a:p>
            <a:pPr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>
                <a:solidFill>
                  <a:srgbClr val="000000"/>
                </a:solidFill>
              </a:rPr>
              <a:t>:It’s </a:t>
            </a:r>
            <a:r>
              <a:rPr lang="en-US" sz="3600" u="sng" dirty="0">
                <a:solidFill>
                  <a:srgbClr val="000000"/>
                </a:solidFill>
              </a:rPr>
              <a:t>(color)</a:t>
            </a:r>
            <a:r>
              <a:rPr lang="en-US" sz="3600" dirty="0">
                <a:solidFill>
                  <a:srgbClr val="000000"/>
                </a:solidFill>
              </a:rPr>
              <a:t> and </a:t>
            </a:r>
            <a:r>
              <a:rPr lang="en-US" sz="3600" u="sng" dirty="0">
                <a:solidFill>
                  <a:srgbClr val="000000"/>
                </a:solidFill>
              </a:rPr>
              <a:t>(color)</a:t>
            </a:r>
            <a:r>
              <a:rPr lang="en-US" sz="3600" dirty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3" name="Group 17"/>
          <p:cNvGrpSpPr/>
          <p:nvPr/>
        </p:nvGrpSpPr>
        <p:grpSpPr>
          <a:xfrm>
            <a:off x="1905000" y="4876800"/>
            <a:ext cx="2133600" cy="1971675"/>
            <a:chOff x="3505200" y="4876799"/>
            <a:chExt cx="2133600" cy="1971675"/>
          </a:xfrm>
        </p:grpSpPr>
        <p:grpSp>
          <p:nvGrpSpPr>
            <p:cNvPr id="16" name="Group 15"/>
            <p:cNvGrpSpPr/>
            <p:nvPr/>
          </p:nvGrpSpPr>
          <p:grpSpPr>
            <a:xfrm>
              <a:off x="3549650" y="4876799"/>
              <a:ext cx="2089150" cy="1971675"/>
              <a:chOff x="3549650" y="4876799"/>
              <a:chExt cx="2089150" cy="197167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549650" y="4876799"/>
                <a:ext cx="2089150" cy="1971675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3000" b="1" dirty="0" smtClean="0">
                    <a:solidFill>
                      <a:schemeClr val="tx1"/>
                    </a:solidFill>
                  </a:rPr>
                  <a:t>Black</a:t>
                </a:r>
                <a:endParaRPr lang="en-US" sz="3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91000" y="5105400"/>
                <a:ext cx="914400" cy="9144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505200" y="4876800"/>
              <a:ext cx="381000" cy="304800"/>
            </a:xfrm>
            <a:prstGeom prst="rect">
              <a:avLst/>
            </a:prstGeom>
            <a:solidFill>
              <a:srgbClr val="61BBA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  <p:sp>
        <p:nvSpPr>
          <p:cNvPr id="20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33611"/>
            <a:ext cx="9144000" cy="68916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Greeting </a:t>
            </a:r>
            <a:r>
              <a:rPr lang="ko-KR" sz="5400" dirty="0" smtClean="0"/>
              <a:t>인사말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3695700" y="1155412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981200"/>
            <a:ext cx="9144000" cy="4572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3200" u="sng" dirty="0" smtClean="0">
                <a:solidFill>
                  <a:srgbClr val="000000"/>
                </a:solidFill>
              </a:rPr>
              <a:t>Ask/Answer: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3600" dirty="0" smtClean="0">
                <a:solidFill>
                  <a:srgbClr val="000000"/>
                </a:solidFill>
              </a:rPr>
              <a:t>문제</a:t>
            </a:r>
            <a:r>
              <a:rPr lang="en-US" altLang="ko-KR" sz="3600" dirty="0" smtClean="0">
                <a:solidFill>
                  <a:srgbClr val="000000"/>
                </a:solidFill>
              </a:rPr>
              <a:t>): How are you?</a:t>
            </a:r>
            <a:endParaRPr lang="en-US" sz="36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	A(</a:t>
            </a:r>
            <a:r>
              <a:rPr lang="ko-KR" altLang="en-US" sz="3600" dirty="0" smtClean="0">
                <a:solidFill>
                  <a:srgbClr val="000000"/>
                </a:solidFill>
              </a:rPr>
              <a:t>답변</a:t>
            </a:r>
            <a:r>
              <a:rPr lang="en-US" altLang="ko-KR" sz="3600" dirty="0" smtClean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:I’m fine.  </a:t>
            </a:r>
          </a:p>
          <a:p>
            <a:pPr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	</a:t>
            </a:r>
            <a:r>
              <a:rPr lang="en-US" sz="36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3600" dirty="0" smtClean="0">
                <a:solidFill>
                  <a:srgbClr val="000000"/>
                </a:solidFill>
              </a:rPr>
              <a:t>답변</a:t>
            </a:r>
            <a:r>
              <a:rPr lang="en-US" altLang="ko-KR" sz="3600" dirty="0" smtClean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:I’m okay.</a:t>
            </a:r>
          </a:p>
          <a:p>
            <a:pPr lvl="0">
              <a:spcBef>
                <a:spcPct val="0"/>
              </a:spcBef>
              <a:defRPr/>
            </a:pPr>
            <a:endParaRPr lang="en-US" sz="36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600" u="sng" dirty="0" smtClean="0">
                <a:solidFill>
                  <a:srgbClr val="000000"/>
                </a:solidFill>
              </a:rPr>
              <a:t>Say</a:t>
            </a:r>
            <a:r>
              <a:rPr lang="en-US" sz="3600" dirty="0" smtClean="0">
                <a:solidFill>
                  <a:srgbClr val="000000"/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Here you are.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Thank you!</a:t>
            </a:r>
          </a:p>
          <a:p>
            <a:pPr lvl="0">
              <a:spcBef>
                <a:spcPct val="0"/>
              </a:spcBef>
              <a:defRPr/>
            </a:pPr>
            <a:endParaRPr lang="en-US" sz="36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6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33611"/>
            <a:ext cx="9144000" cy="68916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Greeting </a:t>
            </a:r>
            <a:r>
              <a:rPr lang="ko-KR" sz="5400" dirty="0" smtClean="0"/>
              <a:t>인사말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4600" y="1219200"/>
            <a:ext cx="5029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3600" dirty="0" smtClean="0">
                <a:solidFill>
                  <a:srgbClr val="000000"/>
                </a:solidFill>
              </a:rPr>
              <a:t>문제</a:t>
            </a:r>
            <a:r>
              <a:rPr lang="en-US" altLang="ko-KR" sz="3600" dirty="0" smtClean="0">
                <a:solidFill>
                  <a:srgbClr val="000000"/>
                </a:solidFill>
              </a:rPr>
              <a:t>): How are you?</a:t>
            </a:r>
            <a:endParaRPr lang="en-US" sz="36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6200" y="2286000"/>
            <a:ext cx="4381500" cy="3429000"/>
            <a:chOff x="76200" y="3752850"/>
            <a:chExt cx="4381500" cy="3429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7300" y="3752850"/>
              <a:ext cx="1885950" cy="1885950"/>
            </a:xfrm>
            <a:prstGeom prst="rect">
              <a:avLst/>
            </a:prstGeom>
          </p:spPr>
        </p:pic>
        <p:sp>
          <p:nvSpPr>
            <p:cNvPr id="10" name="Title 2"/>
            <p:cNvSpPr txBox="1">
              <a:spLocks/>
            </p:cNvSpPr>
            <p:nvPr/>
          </p:nvSpPr>
          <p:spPr>
            <a:xfrm>
              <a:off x="76200" y="5638800"/>
              <a:ext cx="4381500" cy="1543050"/>
            </a:xfrm>
            <a:prstGeom prst="rect">
              <a:avLst/>
            </a:prstGeom>
            <a:solidFill>
              <a:srgbClr val="FFF164"/>
            </a:solidFill>
            <a:ln w="3810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en-US" sz="4000" b="1" dirty="0">
                  <a:solidFill>
                    <a:srgbClr val="000000"/>
                  </a:solidFill>
                </a:rPr>
                <a:t>	A(</a:t>
              </a:r>
              <a:r>
                <a:rPr lang="ko-KR" altLang="en-US" sz="4000" dirty="0">
                  <a:solidFill>
                    <a:srgbClr val="000000"/>
                  </a:solidFill>
                </a:rPr>
                <a:t>답변</a:t>
              </a:r>
              <a:r>
                <a:rPr lang="en-US" altLang="ko-KR" sz="4000" dirty="0">
                  <a:solidFill>
                    <a:srgbClr val="000000"/>
                  </a:solidFill>
                </a:rPr>
                <a:t>)</a:t>
              </a:r>
              <a:r>
                <a:rPr lang="en-US" sz="4000" dirty="0">
                  <a:solidFill>
                    <a:srgbClr val="000000"/>
                  </a:solidFill>
                </a:rPr>
                <a:t>:I’m </a:t>
              </a:r>
              <a:r>
                <a:rPr lang="en-US" sz="4000" dirty="0" smtClean="0">
                  <a:solidFill>
                    <a:srgbClr val="000000"/>
                  </a:solidFill>
                </a:rPr>
                <a:t>fine! Thank you.  </a:t>
              </a:r>
              <a:endParaRPr lang="en-US" sz="4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62500" y="2286000"/>
            <a:ext cx="4381500" cy="3352800"/>
            <a:chOff x="4762500" y="3752850"/>
            <a:chExt cx="4381500" cy="33528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00800" y="3752850"/>
              <a:ext cx="1885950" cy="1885950"/>
            </a:xfrm>
            <a:prstGeom prst="rect">
              <a:avLst/>
            </a:prstGeom>
          </p:spPr>
        </p:pic>
        <p:sp>
          <p:nvSpPr>
            <p:cNvPr id="12" name="Title 2"/>
            <p:cNvSpPr txBox="1">
              <a:spLocks/>
            </p:cNvSpPr>
            <p:nvPr/>
          </p:nvSpPr>
          <p:spPr>
            <a:xfrm>
              <a:off x="4762500" y="5638800"/>
              <a:ext cx="4381500" cy="1466850"/>
            </a:xfrm>
            <a:prstGeom prst="rect">
              <a:avLst/>
            </a:prstGeom>
            <a:solidFill>
              <a:srgbClr val="FFF164"/>
            </a:solidFill>
            <a:ln w="3810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en-US" sz="4000" dirty="0">
                  <a:solidFill>
                    <a:srgbClr val="000000"/>
                  </a:solidFill>
                </a:rPr>
                <a:t>	</a:t>
              </a:r>
              <a:r>
                <a:rPr lang="en-US" sz="4000" b="1" dirty="0">
                  <a:solidFill>
                    <a:srgbClr val="000000"/>
                  </a:solidFill>
                </a:rPr>
                <a:t>A(</a:t>
              </a:r>
              <a:r>
                <a:rPr lang="ko-KR" altLang="en-US" sz="4000" dirty="0">
                  <a:solidFill>
                    <a:srgbClr val="000000"/>
                  </a:solidFill>
                </a:rPr>
                <a:t>답변</a:t>
              </a:r>
              <a:r>
                <a:rPr lang="en-US" altLang="ko-KR" sz="4000" dirty="0">
                  <a:solidFill>
                    <a:srgbClr val="000000"/>
                  </a:solidFill>
                </a:rPr>
                <a:t>)</a:t>
              </a:r>
              <a:r>
                <a:rPr lang="en-US" sz="4000" dirty="0">
                  <a:solidFill>
                    <a:srgbClr val="000000"/>
                  </a:solidFill>
                </a:rPr>
                <a:t>:I’m okay</a:t>
              </a:r>
              <a:r>
                <a:rPr lang="en-US" sz="4000" dirty="0" smtClean="0">
                  <a:solidFill>
                    <a:srgbClr val="000000"/>
                  </a:solidFill>
                </a:rPr>
                <a:t>.  Thank you.</a:t>
              </a:r>
              <a:endParaRPr lang="en-US" sz="4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5" name="Title 2"/>
          <p:cNvSpPr txBox="1">
            <a:spLocks/>
          </p:cNvSpPr>
          <p:nvPr/>
        </p:nvSpPr>
        <p:spPr>
          <a:xfrm>
            <a:off x="46101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 (26)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33611"/>
            <a:ext cx="9144000" cy="68916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Greeting </a:t>
            </a:r>
            <a:r>
              <a:rPr lang="ko-KR" sz="5400" dirty="0" smtClean="0"/>
              <a:t>인사말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4610100" y="6248400"/>
            <a:ext cx="4495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B/C (27)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895600"/>
            <a:ext cx="3838537" cy="2432050"/>
          </a:xfrm>
          <a:prstGeom prst="rect">
            <a:avLst/>
          </a:prstGeom>
        </p:spPr>
      </p:pic>
      <p:sp>
        <p:nvSpPr>
          <p:cNvPr id="14" name="Oval Callout 13"/>
          <p:cNvSpPr/>
          <p:nvPr/>
        </p:nvSpPr>
        <p:spPr>
          <a:xfrm>
            <a:off x="381000" y="1447800"/>
            <a:ext cx="3619500" cy="1143000"/>
          </a:xfrm>
          <a:prstGeom prst="wedgeEllipseCallout">
            <a:avLst>
              <a:gd name="adj1" fmla="val -26561"/>
              <a:gd name="adj2" fmla="val 10784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Here you are.</a:t>
            </a:r>
            <a:endParaRPr lang="en-US" sz="4000" dirty="0"/>
          </a:p>
        </p:txBody>
      </p:sp>
      <p:sp>
        <p:nvSpPr>
          <p:cNvPr id="16" name="Oval Callout 15"/>
          <p:cNvSpPr/>
          <p:nvPr/>
        </p:nvSpPr>
        <p:spPr>
          <a:xfrm>
            <a:off x="4219537" y="2590800"/>
            <a:ext cx="3619500" cy="1143000"/>
          </a:xfrm>
          <a:prstGeom prst="wedgeEllipseCallout">
            <a:avLst>
              <a:gd name="adj1" fmla="val -75968"/>
              <a:gd name="adj2" fmla="val 647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Thank you!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33611"/>
            <a:ext cx="9144000" cy="68916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3352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dirty="0" smtClean="0"/>
              <a:t>Greeting </a:t>
            </a:r>
            <a:r>
              <a:rPr lang="ko-KR" sz="3000" dirty="0" smtClean="0"/>
              <a:t>인사말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3400"/>
            <a:ext cx="5715000" cy="65405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53000" y="2678668"/>
            <a:ext cx="78000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Danny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57600" y="3048000"/>
            <a:ext cx="6858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6019800"/>
            <a:ext cx="70437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00611" y="6356866"/>
            <a:ext cx="6858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 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6204466"/>
            <a:ext cx="78000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Danny</a:t>
            </a:r>
            <a:endParaRPr lang="en-US" dirty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5791200" y="1066800"/>
            <a:ext cx="3352800" cy="434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u="sng" noProof="0" dirty="0" smtClean="0"/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3000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</a:t>
            </a:r>
            <a:r>
              <a:rPr kumimoji="0" lang="en-US" sz="3000" i="0" u="sng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</a:t>
            </a:r>
            <a:r>
              <a:rPr kumimoji="0" lang="en-US" sz="3000" i="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Hi, Danny. How are you?</a:t>
            </a:r>
          </a:p>
          <a:p>
            <a:pPr lvl="0">
              <a:spcBef>
                <a:spcPct val="0"/>
              </a:spcBef>
            </a:pPr>
            <a:r>
              <a:rPr lang="en-US" sz="3000" u="sng" baseline="0" noProof="0" dirty="0" smtClean="0">
                <a:latin typeface="+mj-lt"/>
                <a:ea typeface="+mj-ea"/>
                <a:cs typeface="+mj-cs"/>
              </a:rPr>
              <a:t>Danny</a:t>
            </a:r>
            <a:r>
              <a:rPr lang="en-US" sz="3000" baseline="0" noProof="0" dirty="0" smtClean="0">
                <a:latin typeface="+mj-lt"/>
                <a:ea typeface="+mj-ea"/>
                <a:cs typeface="+mj-cs"/>
              </a:rPr>
              <a:t>:</a:t>
            </a:r>
            <a:r>
              <a:rPr lang="en-US" sz="3000" noProof="0" dirty="0" smtClean="0">
                <a:latin typeface="+mj-lt"/>
                <a:ea typeface="+mj-ea"/>
                <a:cs typeface="+mj-cs"/>
              </a:rPr>
              <a:t> I’m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OK.</a:t>
            </a:r>
          </a:p>
          <a:p>
            <a:pPr lvl="0">
              <a:spcBef>
                <a:spcPct val="0"/>
              </a:spcBef>
            </a:pPr>
            <a:r>
              <a:rPr kumimoji="0" lang="en-US" sz="3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</a:t>
            </a:r>
            <a:r>
              <a:rPr kumimoji="0" lang="en-US" sz="30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1:</a:t>
            </a:r>
            <a:r>
              <a:rPr kumimoji="0" lang="en-US" sz="3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Here you are.</a:t>
            </a:r>
          </a:p>
          <a:p>
            <a:pPr lvl="0">
              <a:spcBef>
                <a:spcPct val="0"/>
              </a:spcBef>
            </a:pPr>
            <a:r>
              <a:rPr lang="en-US" sz="3000" u="sng" baseline="0" dirty="0" smtClean="0">
                <a:latin typeface="+mj-lt"/>
                <a:ea typeface="+mj-ea"/>
                <a:cs typeface="+mj-cs"/>
              </a:rPr>
              <a:t>Danny: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 Thank you!</a:t>
            </a:r>
          </a:p>
          <a:p>
            <a:pPr lvl="0">
              <a:spcBef>
                <a:spcPct val="0"/>
              </a:spcBef>
            </a:pPr>
            <a:r>
              <a:rPr kumimoji="0" lang="en-US" sz="3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</a:t>
            </a:r>
            <a:r>
              <a:rPr kumimoji="0" lang="en-US" sz="30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</a:t>
            </a:r>
            <a:r>
              <a:rPr kumimoji="0" lang="en-US" sz="3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How are you?</a:t>
            </a:r>
          </a:p>
          <a:p>
            <a:pPr lvl="0">
              <a:spcBef>
                <a:spcPct val="0"/>
              </a:spcBef>
            </a:pPr>
            <a:r>
              <a:rPr lang="en-US" sz="3000" u="sng" baseline="0" dirty="0" smtClean="0">
                <a:latin typeface="+mj-lt"/>
                <a:ea typeface="+mj-ea"/>
                <a:cs typeface="+mj-cs"/>
              </a:rPr>
              <a:t>Danny: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 I’m fine!  Thank you.</a:t>
            </a:r>
            <a:endParaRPr kumimoji="0" lang="en-US" sz="30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33611"/>
            <a:ext cx="9144000" cy="68916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3352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dirty="0" smtClean="0"/>
              <a:t>Greeting </a:t>
            </a:r>
            <a:r>
              <a:rPr lang="ko-KR" sz="3000" dirty="0" smtClean="0"/>
              <a:t>인사말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3400"/>
            <a:ext cx="5715000" cy="65405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53000" y="2678668"/>
            <a:ext cx="78000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Danny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57600" y="3048000"/>
            <a:ext cx="6858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6019800"/>
            <a:ext cx="70437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Boy 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00611" y="6356866"/>
            <a:ext cx="6858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Girl 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6204466"/>
            <a:ext cx="78000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Danny</a:t>
            </a:r>
            <a:endParaRPr lang="en-US" dirty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5791200" y="1066800"/>
            <a:ext cx="3352800" cy="434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u="sng" noProof="0" dirty="0" smtClean="0"/>
              <a:t>Script</a:t>
            </a:r>
          </a:p>
          <a:p>
            <a:pPr lvl="0">
              <a:spcBef>
                <a:spcPct val="0"/>
              </a:spcBef>
            </a:pPr>
            <a:r>
              <a:rPr kumimoji="0" lang="en-US" sz="3000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</a:t>
            </a:r>
            <a:r>
              <a:rPr kumimoji="0" lang="en-US" sz="3000" i="0" u="sng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</a:t>
            </a:r>
            <a:r>
              <a:rPr kumimoji="0" lang="en-US" sz="3000" i="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Hi, Danny. How are you?</a:t>
            </a:r>
          </a:p>
          <a:p>
            <a:pPr lvl="0">
              <a:spcBef>
                <a:spcPct val="0"/>
              </a:spcBef>
            </a:pPr>
            <a:r>
              <a:rPr lang="en-US" sz="3000" u="sng" baseline="0" noProof="0" dirty="0" smtClean="0">
                <a:latin typeface="+mj-lt"/>
                <a:ea typeface="+mj-ea"/>
                <a:cs typeface="+mj-cs"/>
              </a:rPr>
              <a:t>Danny</a:t>
            </a:r>
            <a:r>
              <a:rPr lang="en-US" sz="3000" baseline="0" noProof="0" dirty="0" smtClean="0">
                <a:latin typeface="+mj-lt"/>
                <a:ea typeface="+mj-ea"/>
                <a:cs typeface="+mj-cs"/>
              </a:rPr>
              <a:t>:</a:t>
            </a:r>
            <a:r>
              <a:rPr lang="en-US" sz="3000" noProof="0" dirty="0" smtClean="0">
                <a:latin typeface="+mj-lt"/>
                <a:ea typeface="+mj-ea"/>
                <a:cs typeface="+mj-cs"/>
              </a:rPr>
              <a:t> I’m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OK.</a:t>
            </a:r>
          </a:p>
          <a:p>
            <a:pPr lvl="0">
              <a:spcBef>
                <a:spcPct val="0"/>
              </a:spcBef>
            </a:pPr>
            <a:r>
              <a:rPr kumimoji="0" lang="en-US" sz="3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</a:t>
            </a:r>
            <a:r>
              <a:rPr kumimoji="0" lang="en-US" sz="30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1:</a:t>
            </a:r>
            <a:r>
              <a:rPr kumimoji="0" lang="en-US" sz="3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Here you are.</a:t>
            </a:r>
          </a:p>
          <a:p>
            <a:pPr lvl="0">
              <a:spcBef>
                <a:spcPct val="0"/>
              </a:spcBef>
            </a:pPr>
            <a:r>
              <a:rPr lang="en-US" sz="3000" u="sng" baseline="0" dirty="0" smtClean="0">
                <a:latin typeface="+mj-lt"/>
                <a:ea typeface="+mj-ea"/>
                <a:cs typeface="+mj-cs"/>
              </a:rPr>
              <a:t>Danny: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 Thank you!</a:t>
            </a:r>
          </a:p>
          <a:p>
            <a:pPr lvl="0">
              <a:spcBef>
                <a:spcPct val="0"/>
              </a:spcBef>
            </a:pPr>
            <a:r>
              <a:rPr kumimoji="0" lang="en-US" sz="3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Girl</a:t>
            </a:r>
            <a:r>
              <a:rPr kumimoji="0" lang="en-US" sz="30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</a:t>
            </a:r>
            <a:r>
              <a:rPr kumimoji="0" lang="en-US" sz="30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How are you?</a:t>
            </a:r>
          </a:p>
          <a:p>
            <a:pPr lvl="0">
              <a:spcBef>
                <a:spcPct val="0"/>
              </a:spcBef>
            </a:pPr>
            <a:r>
              <a:rPr lang="en-US" sz="3000" u="sng" baseline="0" dirty="0" smtClean="0">
                <a:latin typeface="+mj-lt"/>
                <a:ea typeface="+mj-ea"/>
                <a:cs typeface="+mj-cs"/>
              </a:rPr>
              <a:t>Danny: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 I’m fine!  Thank you.</a:t>
            </a:r>
            <a:endParaRPr kumimoji="0" lang="en-US" sz="300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33611"/>
            <a:ext cx="9144000" cy="68916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4600" y="1219200"/>
            <a:ext cx="5029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3600" dirty="0" smtClean="0">
                <a:solidFill>
                  <a:srgbClr val="000000"/>
                </a:solidFill>
              </a:rPr>
              <a:t>문제</a:t>
            </a:r>
            <a:r>
              <a:rPr lang="en-US" altLang="ko-KR" sz="3600" dirty="0" smtClean="0">
                <a:solidFill>
                  <a:srgbClr val="000000"/>
                </a:solidFill>
              </a:rPr>
              <a:t>): How are you?</a:t>
            </a:r>
            <a:endParaRPr lang="en-US" sz="36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76200" y="2286000"/>
            <a:ext cx="4381500" cy="3429000"/>
            <a:chOff x="76200" y="3752850"/>
            <a:chExt cx="4381500" cy="3429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7300" y="3752850"/>
              <a:ext cx="1885950" cy="1885950"/>
            </a:xfrm>
            <a:prstGeom prst="rect">
              <a:avLst/>
            </a:prstGeom>
          </p:spPr>
        </p:pic>
        <p:sp>
          <p:nvSpPr>
            <p:cNvPr id="10" name="Title 2"/>
            <p:cNvSpPr txBox="1">
              <a:spLocks/>
            </p:cNvSpPr>
            <p:nvPr/>
          </p:nvSpPr>
          <p:spPr>
            <a:xfrm>
              <a:off x="76200" y="5638800"/>
              <a:ext cx="4381500" cy="1543050"/>
            </a:xfrm>
            <a:prstGeom prst="rect">
              <a:avLst/>
            </a:prstGeom>
            <a:solidFill>
              <a:srgbClr val="FFF164"/>
            </a:solidFill>
            <a:ln w="3810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en-US" sz="4000" b="1" dirty="0">
                  <a:solidFill>
                    <a:srgbClr val="000000"/>
                  </a:solidFill>
                </a:rPr>
                <a:t>	A(</a:t>
              </a:r>
              <a:r>
                <a:rPr lang="ko-KR" altLang="en-US" sz="4000" dirty="0">
                  <a:solidFill>
                    <a:srgbClr val="000000"/>
                  </a:solidFill>
                </a:rPr>
                <a:t>답변</a:t>
              </a:r>
              <a:r>
                <a:rPr lang="en-US" altLang="ko-KR" sz="4000" dirty="0">
                  <a:solidFill>
                    <a:srgbClr val="000000"/>
                  </a:solidFill>
                </a:rPr>
                <a:t>)</a:t>
              </a:r>
              <a:r>
                <a:rPr lang="en-US" sz="4000" dirty="0">
                  <a:solidFill>
                    <a:srgbClr val="000000"/>
                  </a:solidFill>
                </a:rPr>
                <a:t>:I’m </a:t>
              </a:r>
              <a:r>
                <a:rPr lang="en-US" sz="4000" dirty="0" smtClean="0">
                  <a:solidFill>
                    <a:srgbClr val="000000"/>
                  </a:solidFill>
                </a:rPr>
                <a:t>fine! Thank you.  </a:t>
              </a:r>
              <a:endParaRPr lang="en-US" sz="4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4762500" y="2286000"/>
            <a:ext cx="4381500" cy="3352800"/>
            <a:chOff x="4762500" y="3752850"/>
            <a:chExt cx="4381500" cy="33528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00800" y="3752850"/>
              <a:ext cx="1885950" cy="1885950"/>
            </a:xfrm>
            <a:prstGeom prst="rect">
              <a:avLst/>
            </a:prstGeom>
          </p:spPr>
        </p:pic>
        <p:sp>
          <p:nvSpPr>
            <p:cNvPr id="12" name="Title 2"/>
            <p:cNvSpPr txBox="1">
              <a:spLocks/>
            </p:cNvSpPr>
            <p:nvPr/>
          </p:nvSpPr>
          <p:spPr>
            <a:xfrm>
              <a:off x="4762500" y="5638800"/>
              <a:ext cx="4381500" cy="1466850"/>
            </a:xfrm>
            <a:prstGeom prst="rect">
              <a:avLst/>
            </a:prstGeom>
            <a:solidFill>
              <a:srgbClr val="FFF164"/>
            </a:solidFill>
            <a:ln w="3810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en-US" sz="4000" dirty="0">
                  <a:solidFill>
                    <a:srgbClr val="000000"/>
                  </a:solidFill>
                </a:rPr>
                <a:t>	</a:t>
              </a:r>
              <a:r>
                <a:rPr lang="en-US" sz="4000" b="1" dirty="0">
                  <a:solidFill>
                    <a:srgbClr val="000000"/>
                  </a:solidFill>
                </a:rPr>
                <a:t>A(</a:t>
              </a:r>
              <a:r>
                <a:rPr lang="ko-KR" altLang="en-US" sz="4000" dirty="0">
                  <a:solidFill>
                    <a:srgbClr val="000000"/>
                  </a:solidFill>
                </a:rPr>
                <a:t>답변</a:t>
              </a:r>
              <a:r>
                <a:rPr lang="en-US" altLang="ko-KR" sz="4000" dirty="0">
                  <a:solidFill>
                    <a:srgbClr val="000000"/>
                  </a:solidFill>
                </a:rPr>
                <a:t>)</a:t>
              </a:r>
              <a:r>
                <a:rPr lang="en-US" sz="4000" dirty="0">
                  <a:solidFill>
                    <a:srgbClr val="000000"/>
                  </a:solidFill>
                </a:rPr>
                <a:t>:I’m okay</a:t>
              </a:r>
              <a:r>
                <a:rPr lang="en-US" sz="4000" dirty="0" smtClean="0">
                  <a:solidFill>
                    <a:srgbClr val="000000"/>
                  </a:solidFill>
                </a:rPr>
                <a:t>.  Thank you.</a:t>
              </a:r>
              <a:endParaRPr lang="en-US" sz="4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33611"/>
            <a:ext cx="9144000" cy="68916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895600"/>
            <a:ext cx="3838537" cy="2432050"/>
          </a:xfrm>
          <a:prstGeom prst="rect">
            <a:avLst/>
          </a:prstGeom>
        </p:spPr>
      </p:pic>
      <p:sp>
        <p:nvSpPr>
          <p:cNvPr id="14" name="Oval Callout 13"/>
          <p:cNvSpPr/>
          <p:nvPr/>
        </p:nvSpPr>
        <p:spPr>
          <a:xfrm>
            <a:off x="381000" y="1447800"/>
            <a:ext cx="3619500" cy="1143000"/>
          </a:xfrm>
          <a:prstGeom prst="wedgeEllipseCallout">
            <a:avLst>
              <a:gd name="adj1" fmla="val -26561"/>
              <a:gd name="adj2" fmla="val 10784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Here you are.</a:t>
            </a:r>
            <a:endParaRPr lang="en-US" sz="4000" dirty="0"/>
          </a:p>
        </p:txBody>
      </p:sp>
      <p:sp>
        <p:nvSpPr>
          <p:cNvPr id="16" name="Oval Callout 15"/>
          <p:cNvSpPr/>
          <p:nvPr/>
        </p:nvSpPr>
        <p:spPr>
          <a:xfrm>
            <a:off x="4219537" y="2590800"/>
            <a:ext cx="3619500" cy="1143000"/>
          </a:xfrm>
          <a:prstGeom prst="wedgeEllipseCallout">
            <a:avLst>
              <a:gd name="adj1" fmla="val -75968"/>
              <a:gd name="adj2" fmla="val 647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Thank you!</a:t>
            </a:r>
            <a:endParaRPr lang="en-US" sz="4000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366</Words>
  <Application>Microsoft Macintosh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14</cp:revision>
  <dcterms:created xsi:type="dcterms:W3CDTF">2011-12-27T06:35:22Z</dcterms:created>
  <dcterms:modified xsi:type="dcterms:W3CDTF">2011-12-27T07:48:05Z</dcterms:modified>
</cp:coreProperties>
</file>