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7" r:id="rId19"/>
    <p:sldId id="275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4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38C2-3BA7-EE41-9D5B-FBD64AFA97B5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7C667-4441-F74F-B15B-58CB9E3AE0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slide" Target="slide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slide" Target="slide19.xml"/><Relationship Id="rId4" Type="http://schemas.openxmlformats.org/officeDocument/2006/relationships/slide" Target="slide11.xml"/><Relationship Id="rId7" Type="http://schemas.openxmlformats.org/officeDocument/2006/relationships/slide" Target="slide9.xml"/><Relationship Id="rId11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16" Type="http://schemas.openxmlformats.org/officeDocument/2006/relationships/image" Target="../media/image11.png"/><Relationship Id="rId8" Type="http://schemas.openxmlformats.org/officeDocument/2006/relationships/slide" Target="slide12.xml"/><Relationship Id="rId13" Type="http://schemas.openxmlformats.org/officeDocument/2006/relationships/slide" Target="slide16.xml"/><Relationship Id="rId10" Type="http://schemas.openxmlformats.org/officeDocument/2006/relationships/slide" Target="slide18.xml"/><Relationship Id="rId5" Type="http://schemas.openxmlformats.org/officeDocument/2006/relationships/slide" Target="slide14.xml"/><Relationship Id="rId15" Type="http://schemas.openxmlformats.org/officeDocument/2006/relationships/image" Target="../media/image12.png"/><Relationship Id="rId12" Type="http://schemas.openxmlformats.org/officeDocument/2006/relationships/slide" Target="slide13.xml"/><Relationship Id="rId17" Type="http://schemas.openxmlformats.org/officeDocument/2006/relationships/image" Target="../media/image13.png"/><Relationship Id="rId2" Type="http://schemas.openxmlformats.org/officeDocument/2006/relationships/image" Target="../media/image5.png"/><Relationship Id="rId9" Type="http://schemas.openxmlformats.org/officeDocument/2006/relationships/slide" Target="slide15.xml"/><Relationship Id="rId3" Type="http://schemas.openxmlformats.org/officeDocument/2006/relationships/slide" Target="slide8.xml"/><Relationship Id="rId18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1219200"/>
            <a:ext cx="5029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3600" dirty="0" smtClean="0">
                <a:solidFill>
                  <a:srgbClr val="000000"/>
                </a:solidFill>
              </a:rPr>
              <a:t>문제</a:t>
            </a:r>
            <a:r>
              <a:rPr lang="en-US" altLang="ko-KR" sz="3600" dirty="0" smtClean="0">
                <a:solidFill>
                  <a:srgbClr val="000000"/>
                </a:solidFill>
              </a:rPr>
              <a:t>): How are you?</a:t>
            </a:r>
            <a:endParaRPr lang="en-US" sz="36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76200" y="2286000"/>
            <a:ext cx="4381500" cy="3429000"/>
            <a:chOff x="76200" y="3752850"/>
            <a:chExt cx="4381500" cy="3429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300" y="3752850"/>
              <a:ext cx="1885950" cy="1885950"/>
            </a:xfrm>
            <a:prstGeom prst="rect">
              <a:avLst/>
            </a:prstGeom>
          </p:spPr>
        </p:pic>
        <p:sp>
          <p:nvSpPr>
            <p:cNvPr id="10" name="Title 2"/>
            <p:cNvSpPr txBox="1">
              <a:spLocks/>
            </p:cNvSpPr>
            <p:nvPr/>
          </p:nvSpPr>
          <p:spPr>
            <a:xfrm>
              <a:off x="76200" y="5638800"/>
              <a:ext cx="4381500" cy="1543050"/>
            </a:xfrm>
            <a:prstGeom prst="rect">
              <a:avLst/>
            </a:prstGeom>
            <a:solidFill>
              <a:srgbClr val="FFF164"/>
            </a:solidFill>
            <a:ln w="3810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sz="4000" b="1" dirty="0">
                  <a:solidFill>
                    <a:srgbClr val="000000"/>
                  </a:solidFill>
                </a:rPr>
                <a:t>	A(</a:t>
              </a:r>
              <a:r>
                <a:rPr lang="ko-KR" altLang="en-US" sz="4000" dirty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>
                  <a:solidFill>
                    <a:srgbClr val="000000"/>
                  </a:solidFill>
                </a:rPr>
                <a:t>)</a:t>
              </a:r>
              <a:r>
                <a:rPr lang="en-US" sz="4000" dirty="0">
                  <a:solidFill>
                    <a:srgbClr val="000000"/>
                  </a:solidFill>
                </a:rPr>
                <a:t>:I’m </a:t>
              </a:r>
              <a:r>
                <a:rPr lang="en-US" sz="4000" dirty="0" smtClean="0">
                  <a:solidFill>
                    <a:srgbClr val="000000"/>
                  </a:solidFill>
                </a:rPr>
                <a:t>fine! Thank you.  </a:t>
              </a:r>
              <a:endParaRPr lang="en-US" sz="4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4762500" y="2286000"/>
            <a:ext cx="4381500" cy="3352800"/>
            <a:chOff x="4762500" y="3752850"/>
            <a:chExt cx="4381500" cy="33528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0800" y="3752850"/>
              <a:ext cx="1885950" cy="1885950"/>
            </a:xfrm>
            <a:prstGeom prst="rect">
              <a:avLst/>
            </a:prstGeom>
          </p:spPr>
        </p:pic>
        <p:sp>
          <p:nvSpPr>
            <p:cNvPr id="12" name="Title 2"/>
            <p:cNvSpPr txBox="1">
              <a:spLocks/>
            </p:cNvSpPr>
            <p:nvPr/>
          </p:nvSpPr>
          <p:spPr>
            <a:xfrm>
              <a:off x="4762500" y="5638800"/>
              <a:ext cx="4381500" cy="1466850"/>
            </a:xfrm>
            <a:prstGeom prst="rect">
              <a:avLst/>
            </a:prstGeom>
            <a:solidFill>
              <a:srgbClr val="FFF164"/>
            </a:solidFill>
            <a:ln w="3810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en-US" sz="4000" dirty="0">
                  <a:solidFill>
                    <a:srgbClr val="000000"/>
                  </a:solidFill>
                </a:rPr>
                <a:t>	</a:t>
              </a:r>
              <a:r>
                <a:rPr lang="en-US" sz="4000" b="1" dirty="0">
                  <a:solidFill>
                    <a:srgbClr val="000000"/>
                  </a:solidFill>
                </a:rPr>
                <a:t>A(</a:t>
              </a:r>
              <a:r>
                <a:rPr lang="ko-KR" altLang="en-US" sz="4000" dirty="0">
                  <a:solidFill>
                    <a:srgbClr val="000000"/>
                  </a:solidFill>
                </a:rPr>
                <a:t>답변</a:t>
              </a:r>
              <a:r>
                <a:rPr lang="en-US" altLang="ko-KR" sz="4000" dirty="0">
                  <a:solidFill>
                    <a:srgbClr val="000000"/>
                  </a:solidFill>
                </a:rPr>
                <a:t>)</a:t>
              </a:r>
              <a:r>
                <a:rPr lang="en-US" sz="4000" dirty="0">
                  <a:solidFill>
                    <a:srgbClr val="000000"/>
                  </a:solidFill>
                </a:rPr>
                <a:t>:I’m okay</a:t>
              </a:r>
              <a:r>
                <a:rPr lang="en-US" sz="4000" dirty="0" smtClean="0">
                  <a:solidFill>
                    <a:srgbClr val="000000"/>
                  </a:solidFill>
                </a:rPr>
                <a:t>.  Thank you.</a:t>
              </a:r>
              <a:endParaRPr lang="en-US" sz="4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Greeting </a:t>
            </a:r>
            <a:r>
              <a:rPr lang="ko-KR" sz="5400" dirty="0" smtClean="0"/>
              <a:t>인사말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____ ___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__’_  __ 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3594437"/>
            <a:ext cx="4114800" cy="294388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A3</a:t>
            </a:r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</a:t>
            </a:r>
            <a:r>
              <a:rPr lang="en-US" altLang="ko-KR" sz="6000" dirty="0">
                <a:solidFill>
                  <a:srgbClr val="000000"/>
                </a:solidFill>
              </a:rPr>
              <a:t>is</a:t>
            </a:r>
            <a:r>
              <a:rPr lang="en-US" altLang="ko-KR" sz="6000" dirty="0" smtClean="0">
                <a:solidFill>
                  <a:srgbClr val="000000"/>
                </a:solidFill>
              </a:rPr>
              <a:t>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</a:t>
            </a:r>
            <a:r>
              <a:rPr lang="en-US" sz="6000" dirty="0">
                <a:solidFill>
                  <a:srgbClr val="000000"/>
                </a:solidFill>
              </a:rPr>
              <a:t>(a/an) </a:t>
            </a:r>
            <a:r>
              <a:rPr lang="en-US" sz="6000" dirty="0" smtClean="0">
                <a:solidFill>
                  <a:srgbClr val="000000"/>
                </a:solidFill>
              </a:rPr>
              <a:t>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0" y="3352800"/>
            <a:ext cx="4470400" cy="3048000"/>
          </a:xfrm>
          <a:prstGeom prst="rect">
            <a:avLst/>
          </a:prstGeom>
        </p:spPr>
      </p:pic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___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__ 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0" y="3352800"/>
            <a:ext cx="3688080" cy="2514600"/>
          </a:xfrm>
          <a:prstGeom prst="rect">
            <a:avLst/>
          </a:prstGeom>
        </p:spPr>
      </p:pic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____ ___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__’_  __ 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B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0" y="3352800"/>
            <a:ext cx="4246880" cy="2895600"/>
          </a:xfrm>
          <a:prstGeom prst="rect">
            <a:avLst/>
          </a:prstGeom>
        </p:spPr>
      </p:pic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</a:t>
            </a:r>
            <a:r>
              <a:rPr lang="en-US" altLang="ko-KR" sz="6000" dirty="0">
                <a:solidFill>
                  <a:srgbClr val="000000"/>
                </a:solidFill>
              </a:rPr>
              <a:t>is</a:t>
            </a:r>
            <a:r>
              <a:rPr lang="en-US" altLang="ko-KR" sz="6000" dirty="0" smtClean="0">
                <a:solidFill>
                  <a:srgbClr val="000000"/>
                </a:solidFill>
              </a:rPr>
              <a:t>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C1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3352800"/>
            <a:ext cx="5108457" cy="2286000"/>
          </a:xfrm>
          <a:prstGeom prst="rect">
            <a:avLst/>
          </a:prstGeom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___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__’_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C2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943" y="3429000"/>
            <a:ext cx="5108457" cy="2286000"/>
          </a:xfrm>
          <a:prstGeom prst="rect">
            <a:avLst/>
          </a:prstGeom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____ ___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__’_ 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C3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733800"/>
            <a:ext cx="5175543" cy="2316021"/>
          </a:xfrm>
          <a:prstGeom prst="rect">
            <a:avLst/>
          </a:prstGeom>
        </p:spPr>
      </p:pic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color is it?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_____.  </a:t>
            </a:r>
            <a:endParaRPr lang="en-US" sz="6000" dirty="0">
              <a:solidFill>
                <a:srgbClr val="0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rcRect b="19757"/>
          <a:stretch>
            <a:fillRect/>
          </a:stretch>
        </p:blipFill>
        <p:spPr>
          <a:xfrm>
            <a:off x="2792268" y="3581400"/>
            <a:ext cx="3608532" cy="2895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6200" y="10668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____ is it?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_____.  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rcRect b="16109"/>
          <a:stretch>
            <a:fillRect/>
          </a:stretch>
        </p:blipFill>
        <p:spPr>
          <a:xfrm>
            <a:off x="3048000" y="3924300"/>
            <a:ext cx="3179141" cy="2667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D</a:t>
            </a:r>
            <a:r>
              <a:rPr lang="en-US" sz="350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6200" y="10668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___ ____ __ it?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__’_  _____.  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 b="16109"/>
          <a:stretch>
            <a:fillRect/>
          </a:stretch>
        </p:blipFill>
        <p:spPr>
          <a:xfrm>
            <a:off x="3200400" y="3657600"/>
            <a:ext cx="3269974" cy="27432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-33611"/>
            <a:ext cx="9144000" cy="68916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895600"/>
            <a:ext cx="3838537" cy="2432050"/>
          </a:xfrm>
          <a:prstGeom prst="rect">
            <a:avLst/>
          </a:prstGeom>
        </p:spPr>
      </p:pic>
      <p:sp>
        <p:nvSpPr>
          <p:cNvPr id="14" name="Oval Callout 13"/>
          <p:cNvSpPr/>
          <p:nvPr/>
        </p:nvSpPr>
        <p:spPr>
          <a:xfrm>
            <a:off x="381000" y="1447800"/>
            <a:ext cx="3619500" cy="1143000"/>
          </a:xfrm>
          <a:prstGeom prst="wedgeEllipseCallout">
            <a:avLst>
              <a:gd name="adj1" fmla="val -26561"/>
              <a:gd name="adj2" fmla="val 10784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Here you are.</a:t>
            </a:r>
            <a:endParaRPr lang="en-US" sz="4000" dirty="0"/>
          </a:p>
        </p:txBody>
      </p:sp>
      <p:sp>
        <p:nvSpPr>
          <p:cNvPr id="16" name="Oval Callout 15"/>
          <p:cNvSpPr/>
          <p:nvPr/>
        </p:nvSpPr>
        <p:spPr>
          <a:xfrm>
            <a:off x="4219537" y="2590800"/>
            <a:ext cx="3619500" cy="1143000"/>
          </a:xfrm>
          <a:prstGeom prst="wedgeEllipseCallout">
            <a:avLst>
              <a:gd name="adj1" fmla="val -75968"/>
              <a:gd name="adj2" fmla="val 647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Thank you!</a:t>
            </a:r>
            <a:endParaRPr lang="en-US" sz="4000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Greeting </a:t>
            </a:r>
            <a:r>
              <a:rPr lang="ko-KR" sz="5400" dirty="0" smtClean="0"/>
              <a:t>인사말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990600"/>
            <a:ext cx="2590800" cy="2362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-H --- </a:t>
            </a:r>
            <a:r>
              <a:rPr lang="en-US" sz="3000" dirty="0" err="1">
                <a:solidFill>
                  <a:srgbClr val="000000"/>
                </a:solidFill>
              </a:rPr>
              <a:t>h</a:t>
            </a:r>
            <a:r>
              <a:rPr lang="en-US" sz="3000" dirty="0">
                <a:solidFill>
                  <a:srgbClr val="000000"/>
                </a:solidFill>
              </a:rPr>
              <a:t> --- hat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-I --- </a:t>
            </a:r>
            <a:r>
              <a:rPr lang="en-US" sz="3000" dirty="0" err="1">
                <a:solidFill>
                  <a:srgbClr val="000000"/>
                </a:solidFill>
              </a:rPr>
              <a:t>i</a:t>
            </a:r>
            <a:r>
              <a:rPr lang="en-US" sz="3000" dirty="0">
                <a:solidFill>
                  <a:srgbClr val="000000"/>
                </a:solidFill>
              </a:rPr>
              <a:t> --- insect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-J --- </a:t>
            </a:r>
            <a:r>
              <a:rPr lang="en-US" sz="3000" dirty="0" err="1">
                <a:solidFill>
                  <a:srgbClr val="000000"/>
                </a:solidFill>
              </a:rPr>
              <a:t>j</a:t>
            </a:r>
            <a:r>
              <a:rPr lang="en-US" sz="3000" dirty="0">
                <a:solidFill>
                  <a:srgbClr val="000000"/>
                </a:solidFill>
              </a:rPr>
              <a:t> --- </a:t>
            </a:r>
            <a:r>
              <a:rPr lang="en-US" sz="3000" dirty="0" smtClean="0">
                <a:solidFill>
                  <a:srgbClr val="000000"/>
                </a:solidFill>
              </a:rPr>
              <a:t>jam</a:t>
            </a:r>
            <a:endParaRPr lang="en-US" sz="30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028700"/>
            <a:ext cx="2857500" cy="204436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685" y="3861137"/>
            <a:ext cx="37852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I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3861137"/>
            <a:ext cx="361247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1400" y="3861137"/>
            <a:ext cx="2032377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insect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3352800"/>
            <a:ext cx="223520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2057400"/>
            <a:ext cx="66406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H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245464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h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47379" y="2057400"/>
            <a:ext cx="120808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hat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76754" y="4876800"/>
            <a:ext cx="43000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J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7018" y="4876800"/>
            <a:ext cx="381585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j</a:t>
            </a:r>
            <a:endParaRPr lang="en-US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8933" y="4876800"/>
            <a:ext cx="13648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jam</a:t>
            </a:r>
            <a:endParaRPr lang="en-US" sz="6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2965743" cy="1327150"/>
          </a:xfrm>
          <a:prstGeom prst="rect">
            <a:avLst/>
          </a:prstGeom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2997577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b="1" dirty="0">
                <a:solidFill>
                  <a:srgbClr val="000000"/>
                </a:solidFill>
              </a:rPr>
              <a:t>1-Q(</a:t>
            </a:r>
            <a:r>
              <a:rPr lang="ko-KR" altLang="en-US" sz="3000" dirty="0">
                <a:solidFill>
                  <a:srgbClr val="000000"/>
                </a:solidFill>
              </a:rPr>
              <a:t>문제</a:t>
            </a:r>
            <a:r>
              <a:rPr lang="en-US" altLang="ko-KR" sz="3000" dirty="0">
                <a:solidFill>
                  <a:srgbClr val="000000"/>
                </a:solidFill>
              </a:rPr>
              <a:t>):</a:t>
            </a:r>
            <a:r>
              <a:rPr lang="en-US" altLang="ko-KR" sz="3000" dirty="0" smtClean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altLang="ko-KR" sz="3000" dirty="0" smtClean="0">
                <a:solidFill>
                  <a:srgbClr val="000000"/>
                </a:solidFill>
              </a:rPr>
              <a:t>What </a:t>
            </a:r>
            <a:r>
              <a:rPr lang="en-US" altLang="ko-KR" sz="3000" dirty="0">
                <a:solidFill>
                  <a:srgbClr val="000000"/>
                </a:solidFill>
              </a:rPr>
              <a:t>is it</a:t>
            </a:r>
            <a:r>
              <a:rPr lang="en-US" altLang="ko-KR" sz="3000" dirty="0" smtClean="0">
                <a:solidFill>
                  <a:srgbClr val="000000"/>
                </a:solidFill>
              </a:rPr>
              <a:t>?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b="1" dirty="0">
                <a:solidFill>
                  <a:srgbClr val="000000"/>
                </a:solidFill>
              </a:rPr>
              <a:t>1-A(</a:t>
            </a:r>
            <a:r>
              <a:rPr lang="ko-KR" altLang="en-US" sz="3000" dirty="0">
                <a:solidFill>
                  <a:srgbClr val="000000"/>
                </a:solidFill>
              </a:rPr>
              <a:t>답변</a:t>
            </a:r>
            <a:r>
              <a:rPr lang="en-US" altLang="ko-KR" sz="3000" dirty="0">
                <a:solidFill>
                  <a:srgbClr val="000000"/>
                </a:solidFill>
              </a:rPr>
              <a:t>)</a:t>
            </a:r>
            <a:r>
              <a:rPr lang="en-US" sz="3000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dirty="0" smtClean="0">
                <a:solidFill>
                  <a:srgbClr val="000000"/>
                </a:solidFill>
              </a:rPr>
              <a:t>It’s </a:t>
            </a:r>
            <a:r>
              <a:rPr lang="en-US" sz="3500" dirty="0">
                <a:solidFill>
                  <a:srgbClr val="000000"/>
                </a:solidFill>
              </a:rPr>
              <a:t>(a/an) </a:t>
            </a:r>
            <a:r>
              <a:rPr lang="en-US" sz="3500" dirty="0" smtClean="0">
                <a:solidFill>
                  <a:srgbClr val="000000"/>
                </a:solidFill>
              </a:rPr>
              <a:t>___</a:t>
            </a:r>
            <a:r>
              <a:rPr lang="en-US" sz="3500" dirty="0">
                <a:solidFill>
                  <a:srgbClr val="000000"/>
                </a:solidFill>
              </a:rPr>
              <a:t>.  </a:t>
            </a:r>
            <a:endParaRPr lang="en-US" sz="35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028700"/>
            <a:ext cx="2857500" cy="204436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685" y="3861137"/>
            <a:ext cx="37852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I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3861137"/>
            <a:ext cx="361247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1400" y="3861137"/>
            <a:ext cx="2032377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insect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3352800"/>
            <a:ext cx="223520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2057400"/>
            <a:ext cx="66406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H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245464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h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47379" y="2057400"/>
            <a:ext cx="120808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hat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76754" y="4876800"/>
            <a:ext cx="43000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J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7018" y="4876800"/>
            <a:ext cx="381585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j</a:t>
            </a:r>
            <a:endParaRPr lang="en-US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8933" y="4876800"/>
            <a:ext cx="13648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jam</a:t>
            </a:r>
            <a:endParaRPr lang="en-US" sz="6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2965743" cy="1327150"/>
          </a:xfrm>
          <a:prstGeom prst="rect">
            <a:avLst/>
          </a:prstGeom>
        </p:spPr>
      </p:pic>
      <p:sp>
        <p:nvSpPr>
          <p:cNvPr id="24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638800" y="494436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33600" y="1219200"/>
            <a:ext cx="4724400" cy="5638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-H --- </a:t>
            </a:r>
            <a:r>
              <a:rPr lang="en-US" sz="3000" dirty="0" err="1">
                <a:solidFill>
                  <a:srgbClr val="000000"/>
                </a:solidFill>
              </a:rPr>
              <a:t>h</a:t>
            </a:r>
            <a:r>
              <a:rPr lang="en-US" sz="3000" dirty="0">
                <a:solidFill>
                  <a:srgbClr val="000000"/>
                </a:solidFill>
              </a:rPr>
              <a:t> --- hat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-I --- </a:t>
            </a:r>
            <a:r>
              <a:rPr lang="en-US" sz="3000" dirty="0" err="1">
                <a:solidFill>
                  <a:srgbClr val="000000"/>
                </a:solidFill>
              </a:rPr>
              <a:t>i</a:t>
            </a:r>
            <a:r>
              <a:rPr lang="en-US" sz="3000" dirty="0">
                <a:solidFill>
                  <a:srgbClr val="000000"/>
                </a:solidFill>
              </a:rPr>
              <a:t> --- insect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-J --- </a:t>
            </a:r>
            <a:r>
              <a:rPr lang="en-US" sz="3000" dirty="0" err="1">
                <a:solidFill>
                  <a:srgbClr val="000000"/>
                </a:solidFill>
              </a:rPr>
              <a:t>j</a:t>
            </a:r>
            <a:r>
              <a:rPr lang="en-US" sz="3000" dirty="0">
                <a:solidFill>
                  <a:srgbClr val="000000"/>
                </a:solidFill>
              </a:rPr>
              <a:t> --- </a:t>
            </a:r>
            <a:r>
              <a:rPr lang="en-US" sz="3000" dirty="0" smtClean="0">
                <a:solidFill>
                  <a:srgbClr val="000000"/>
                </a:solidFill>
              </a:rPr>
              <a:t>jam</a:t>
            </a:r>
            <a:endParaRPr lang="en-US" sz="30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Ask/Answer: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000000"/>
                </a:solidFill>
              </a:rPr>
              <a:t>1-Q(</a:t>
            </a:r>
            <a:r>
              <a:rPr lang="ko-KR" altLang="en-US" sz="3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3000" dirty="0" smtClean="0">
                <a:solidFill>
                  <a:srgbClr val="000000"/>
                </a:solidFill>
              </a:rPr>
              <a:t>): What is it?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000000"/>
                </a:solidFill>
              </a:rPr>
              <a:t>1-A(</a:t>
            </a:r>
            <a:r>
              <a:rPr lang="ko-KR" altLang="en-US" sz="3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3000" dirty="0" smtClean="0">
                <a:solidFill>
                  <a:srgbClr val="000000"/>
                </a:solidFill>
              </a:rPr>
              <a:t>)</a:t>
            </a:r>
            <a:r>
              <a:rPr lang="en-US" sz="3000" dirty="0" smtClean="0">
                <a:solidFill>
                  <a:srgbClr val="000000"/>
                </a:solidFill>
              </a:rPr>
              <a:t>:It’s (a/an) _____.  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000000"/>
                </a:solidFill>
              </a:rPr>
              <a:t>2-</a:t>
            </a:r>
            <a:r>
              <a:rPr lang="en-US" sz="3000" b="1" dirty="0">
                <a:solidFill>
                  <a:srgbClr val="000000"/>
                </a:solidFill>
              </a:rPr>
              <a:t>Q(</a:t>
            </a:r>
            <a:r>
              <a:rPr lang="ko-KR" altLang="en-US" sz="3000" dirty="0">
                <a:solidFill>
                  <a:srgbClr val="000000"/>
                </a:solidFill>
              </a:rPr>
              <a:t>문제</a:t>
            </a:r>
            <a:r>
              <a:rPr lang="en-US" altLang="ko-KR" sz="3000" dirty="0">
                <a:solidFill>
                  <a:srgbClr val="000000"/>
                </a:solidFill>
              </a:rPr>
              <a:t>): </a:t>
            </a:r>
            <a:r>
              <a:rPr lang="en-US" altLang="ko-KR" sz="3000" dirty="0" smtClean="0">
                <a:solidFill>
                  <a:srgbClr val="000000"/>
                </a:solidFill>
              </a:rPr>
              <a:t>What color </a:t>
            </a:r>
            <a:r>
              <a:rPr lang="en-US" altLang="ko-KR" sz="3000" dirty="0">
                <a:solidFill>
                  <a:srgbClr val="000000"/>
                </a:solidFill>
              </a:rPr>
              <a:t>is it?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000000"/>
                </a:solidFill>
              </a:rPr>
              <a:t>2-</a:t>
            </a:r>
            <a:r>
              <a:rPr lang="en-US" sz="3000" b="1" dirty="0">
                <a:solidFill>
                  <a:srgbClr val="000000"/>
                </a:solidFill>
              </a:rPr>
              <a:t>A(</a:t>
            </a:r>
            <a:r>
              <a:rPr lang="ko-KR" altLang="en-US" sz="3000" dirty="0">
                <a:solidFill>
                  <a:srgbClr val="000000"/>
                </a:solidFill>
              </a:rPr>
              <a:t>답변</a:t>
            </a:r>
            <a:r>
              <a:rPr lang="en-US" altLang="ko-KR" sz="3000" dirty="0">
                <a:solidFill>
                  <a:srgbClr val="000000"/>
                </a:solidFill>
              </a:rPr>
              <a:t>)</a:t>
            </a:r>
            <a:r>
              <a:rPr lang="en-US" sz="3000" dirty="0">
                <a:solidFill>
                  <a:srgbClr val="000000"/>
                </a:solidFill>
              </a:rPr>
              <a:t>:It’s _____.</a:t>
            </a:r>
            <a:r>
              <a:rPr lang="en-US" sz="3000" dirty="0" smtClean="0">
                <a:solidFill>
                  <a:srgbClr val="000000"/>
                </a:solidFill>
              </a:rPr>
              <a:t>  </a:t>
            </a: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675" y="2593975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225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6250" y="2590800"/>
            <a:ext cx="2089150" cy="20891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1219200"/>
            <a:ext cx="5562600" cy="1295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Q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문제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</a:rPr>
              <a:t>: What color is it</a:t>
            </a:r>
            <a:r>
              <a:rPr lang="en-US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A</a:t>
            </a:r>
            <a:r>
              <a:rPr lang="en-US" sz="3600" b="1" dirty="0">
                <a:solidFill>
                  <a:srgbClr val="000000"/>
                </a:solidFill>
              </a:rPr>
              <a:t>(</a:t>
            </a:r>
            <a:r>
              <a:rPr lang="ko-KR" altLang="en-US" sz="3600" dirty="0">
                <a:solidFill>
                  <a:srgbClr val="000000"/>
                </a:solidFill>
              </a:rPr>
              <a:t>답변</a:t>
            </a:r>
            <a:r>
              <a:rPr lang="en-US" altLang="ko-KR" sz="3600" dirty="0">
                <a:solidFill>
                  <a:srgbClr val="000000"/>
                </a:solidFill>
              </a:rPr>
              <a:t>)</a:t>
            </a:r>
            <a:r>
              <a:rPr lang="en-US" sz="3600" dirty="0" smtClean="0">
                <a:solidFill>
                  <a:srgbClr val="000000"/>
                </a:solidFill>
              </a:rPr>
              <a:t>:It’s </a:t>
            </a:r>
            <a:r>
              <a:rPr lang="en-US" sz="3600" u="sng" dirty="0" smtClean="0">
                <a:solidFill>
                  <a:srgbClr val="000000"/>
                </a:solidFill>
              </a:rPr>
              <a:t>(color)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rgbClr val="00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0"/>
            <a:ext cx="35052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Color </a:t>
            </a:r>
            <a:r>
              <a:rPr lang="ko-KR" sz="5000" dirty="0" smtClean="0"/>
              <a:t>색상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1371600" y="4876799"/>
            <a:ext cx="2133600" cy="1971675"/>
            <a:chOff x="3505200" y="4876799"/>
            <a:chExt cx="2133600" cy="1971675"/>
          </a:xfrm>
        </p:grpSpPr>
        <p:grpSp>
          <p:nvGrpSpPr>
            <p:cNvPr id="13" name="Group 15"/>
            <p:cNvGrpSpPr/>
            <p:nvPr/>
          </p:nvGrpSpPr>
          <p:grpSpPr>
            <a:xfrm>
              <a:off x="3549650" y="4876799"/>
              <a:ext cx="2089150" cy="1971675"/>
              <a:chOff x="3549650" y="4876799"/>
              <a:chExt cx="2089150" cy="197167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49650" y="4876799"/>
                <a:ext cx="2089150" cy="1971675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3000" b="1" dirty="0" smtClean="0">
                    <a:solidFill>
                      <a:schemeClr val="tx1"/>
                    </a:solidFill>
                  </a:rPr>
                  <a:t>Black</a:t>
                </a:r>
                <a:endParaRPr lang="en-US" sz="3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1000" y="5105400"/>
                <a:ext cx="914400" cy="9144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05200" y="4876800"/>
              <a:ext cx="381000" cy="304800"/>
            </a:xfrm>
            <a:prstGeom prst="rect">
              <a:avLst/>
            </a:prstGeom>
            <a:solidFill>
              <a:srgbClr val="61BBA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18" name="Title 2"/>
          <p:cNvSpPr txBox="1">
            <a:spLocks/>
          </p:cNvSpPr>
          <p:nvPr/>
        </p:nvSpPr>
        <p:spPr>
          <a:xfrm>
            <a:off x="4114364" y="6248400"/>
            <a:ext cx="49473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 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990600"/>
            <a:ext cx="2590800" cy="2362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>
                <a:solidFill>
                  <a:srgbClr val="000000"/>
                </a:solidFill>
              </a:rPr>
              <a:t>Write</a:t>
            </a:r>
            <a:r>
              <a:rPr lang="en-US" sz="3000" u="sng" dirty="0">
                <a:solidFill>
                  <a:srgbClr val="000000"/>
                </a:solidFill>
              </a:rPr>
              <a:t>/Say: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-H --- </a:t>
            </a:r>
            <a:r>
              <a:rPr lang="en-US" sz="3000" dirty="0" err="1">
                <a:solidFill>
                  <a:srgbClr val="000000"/>
                </a:solidFill>
              </a:rPr>
              <a:t>h</a:t>
            </a:r>
            <a:r>
              <a:rPr lang="en-US" sz="3000" dirty="0">
                <a:solidFill>
                  <a:srgbClr val="000000"/>
                </a:solidFill>
              </a:rPr>
              <a:t> --- hat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-I --- </a:t>
            </a:r>
            <a:r>
              <a:rPr lang="en-US" sz="3000" dirty="0" err="1">
                <a:solidFill>
                  <a:srgbClr val="000000"/>
                </a:solidFill>
              </a:rPr>
              <a:t>i</a:t>
            </a:r>
            <a:r>
              <a:rPr lang="en-US" sz="3000" dirty="0">
                <a:solidFill>
                  <a:srgbClr val="000000"/>
                </a:solidFill>
              </a:rPr>
              <a:t> --- insect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>
                <a:solidFill>
                  <a:srgbClr val="000000"/>
                </a:solidFill>
              </a:rPr>
              <a:t>-J --- </a:t>
            </a:r>
            <a:r>
              <a:rPr lang="en-US" sz="3000" dirty="0" err="1">
                <a:solidFill>
                  <a:srgbClr val="000000"/>
                </a:solidFill>
              </a:rPr>
              <a:t>j</a:t>
            </a:r>
            <a:r>
              <a:rPr lang="en-US" sz="3000" dirty="0">
                <a:solidFill>
                  <a:srgbClr val="000000"/>
                </a:solidFill>
              </a:rPr>
              <a:t> --- </a:t>
            </a:r>
            <a:r>
              <a:rPr lang="en-US" sz="3000" dirty="0" smtClean="0">
                <a:solidFill>
                  <a:srgbClr val="000000"/>
                </a:solidFill>
              </a:rPr>
              <a:t>jam</a:t>
            </a:r>
            <a:endParaRPr lang="en-US" sz="3000" dirty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u="sng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028700"/>
            <a:ext cx="2857500" cy="204436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685" y="3861137"/>
            <a:ext cx="37852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I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3861137"/>
            <a:ext cx="361247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1400" y="3861137"/>
            <a:ext cx="2032377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insect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3352800"/>
            <a:ext cx="223520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2057400"/>
            <a:ext cx="66406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H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245464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h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47379" y="2057400"/>
            <a:ext cx="120808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hat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76754" y="4876800"/>
            <a:ext cx="43000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J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7018" y="4876800"/>
            <a:ext cx="381585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j</a:t>
            </a:r>
            <a:endParaRPr lang="en-US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8933" y="4876800"/>
            <a:ext cx="13648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jam</a:t>
            </a:r>
            <a:endParaRPr lang="en-US" sz="6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2965743" cy="1327150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4114364" y="6248400"/>
            <a:ext cx="49473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B(28)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2997577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b="1" dirty="0">
                <a:solidFill>
                  <a:srgbClr val="000000"/>
                </a:solidFill>
              </a:rPr>
              <a:t>1-Q(</a:t>
            </a:r>
            <a:r>
              <a:rPr lang="ko-KR" altLang="en-US" sz="3000" dirty="0">
                <a:solidFill>
                  <a:srgbClr val="000000"/>
                </a:solidFill>
              </a:rPr>
              <a:t>문제</a:t>
            </a:r>
            <a:r>
              <a:rPr lang="en-US" altLang="ko-KR" sz="3000" dirty="0">
                <a:solidFill>
                  <a:srgbClr val="000000"/>
                </a:solidFill>
              </a:rPr>
              <a:t>):</a:t>
            </a:r>
            <a:r>
              <a:rPr lang="en-US" altLang="ko-KR" sz="3000" dirty="0" smtClean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altLang="ko-KR" sz="3000" dirty="0" smtClean="0">
                <a:solidFill>
                  <a:srgbClr val="000000"/>
                </a:solidFill>
              </a:rPr>
              <a:t>What </a:t>
            </a:r>
            <a:r>
              <a:rPr lang="en-US" altLang="ko-KR" sz="3000" dirty="0">
                <a:solidFill>
                  <a:srgbClr val="000000"/>
                </a:solidFill>
              </a:rPr>
              <a:t>is it</a:t>
            </a:r>
            <a:r>
              <a:rPr lang="en-US" altLang="ko-KR" sz="3000" dirty="0" smtClean="0">
                <a:solidFill>
                  <a:srgbClr val="000000"/>
                </a:solidFill>
              </a:rPr>
              <a:t>?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000" b="1" dirty="0">
                <a:solidFill>
                  <a:srgbClr val="000000"/>
                </a:solidFill>
              </a:rPr>
              <a:t>1-A(</a:t>
            </a:r>
            <a:r>
              <a:rPr lang="ko-KR" altLang="en-US" sz="3000" dirty="0">
                <a:solidFill>
                  <a:srgbClr val="000000"/>
                </a:solidFill>
              </a:rPr>
              <a:t>답변</a:t>
            </a:r>
            <a:r>
              <a:rPr lang="en-US" altLang="ko-KR" sz="3000" dirty="0">
                <a:solidFill>
                  <a:srgbClr val="000000"/>
                </a:solidFill>
              </a:rPr>
              <a:t>)</a:t>
            </a:r>
            <a:r>
              <a:rPr lang="en-US" sz="3000" dirty="0" smtClean="0">
                <a:solidFill>
                  <a:srgbClr val="00000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3500" dirty="0" smtClean="0">
                <a:solidFill>
                  <a:srgbClr val="000000"/>
                </a:solidFill>
              </a:rPr>
              <a:t>It’s </a:t>
            </a:r>
            <a:r>
              <a:rPr lang="en-US" sz="3500" dirty="0">
                <a:solidFill>
                  <a:srgbClr val="000000"/>
                </a:solidFill>
              </a:rPr>
              <a:t>(a/an) </a:t>
            </a:r>
            <a:r>
              <a:rPr lang="en-US" sz="3500" dirty="0" smtClean="0">
                <a:solidFill>
                  <a:srgbClr val="000000"/>
                </a:solidFill>
              </a:rPr>
              <a:t>___</a:t>
            </a:r>
            <a:r>
              <a:rPr lang="en-US" sz="3500" dirty="0">
                <a:solidFill>
                  <a:srgbClr val="000000"/>
                </a:solidFill>
              </a:rPr>
              <a:t>.  </a:t>
            </a:r>
            <a:endParaRPr lang="en-US" sz="35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028700"/>
            <a:ext cx="2857500" cy="204436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685" y="3861137"/>
            <a:ext cx="378529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I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3861137"/>
            <a:ext cx="361247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i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1400" y="3861137"/>
            <a:ext cx="2032377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insect</a:t>
            </a:r>
            <a:endParaRPr lang="en-US" sz="6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3352800"/>
            <a:ext cx="2235200" cy="15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2057400"/>
            <a:ext cx="664064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H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245464" y="2057400"/>
            <a:ext cx="588923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h</a:t>
            </a:r>
            <a:endParaRPr lang="en-US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47379" y="2057400"/>
            <a:ext cx="1208083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hat</a:t>
            </a:r>
            <a:endParaRPr lang="en-US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76754" y="4876800"/>
            <a:ext cx="430001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J</a:t>
            </a:r>
            <a:endParaRPr lang="en-US" sz="6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7018" y="4876800"/>
            <a:ext cx="381585" cy="1015663"/>
          </a:xfrm>
          <a:prstGeom prst="rect">
            <a:avLst/>
          </a:prstGeom>
          <a:solidFill>
            <a:srgbClr val="FFF450"/>
          </a:solidFill>
        </p:spPr>
        <p:txBody>
          <a:bodyPr wrap="none" rtlCol="0">
            <a:spAutoFit/>
          </a:bodyPr>
          <a:lstStyle/>
          <a:p>
            <a:r>
              <a:rPr lang="en-US" sz="6000" dirty="0" smtClean="0"/>
              <a:t>j</a:t>
            </a:r>
            <a:endParaRPr lang="en-US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518933" y="4876800"/>
            <a:ext cx="1364802" cy="1015663"/>
          </a:xfrm>
          <a:prstGeom prst="rect">
            <a:avLst/>
          </a:prstGeom>
          <a:solidFill>
            <a:srgbClr val="FFF450"/>
          </a:solidFill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/>
              <a:t>jam</a:t>
            </a:r>
            <a:endParaRPr lang="en-US" sz="6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2965743" cy="1327150"/>
          </a:xfrm>
          <a:prstGeom prst="rect">
            <a:avLst/>
          </a:prstGeom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4114364" y="6248400"/>
            <a:ext cx="49473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C(29)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3811397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B (28)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400300" y="2667000"/>
          <a:ext cx="58293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325"/>
                <a:gridCol w="1457325"/>
                <a:gridCol w="1457325"/>
                <a:gridCol w="1457325"/>
              </a:tblGrid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1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2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2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3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hlinkClick r:id="rId14" action="ppaction://hlinksldjump"/>
                        </a:rPr>
                        <a:t>3</a:t>
                      </a:r>
                      <a:endParaRPr lang="en-US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13200" y="1667164"/>
            <a:ext cx="1168400" cy="796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14600" y="1600200"/>
            <a:ext cx="1257300" cy="89952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17403" y="1600200"/>
            <a:ext cx="1135797" cy="796636"/>
          </a:xfrm>
          <a:prstGeom prst="rect">
            <a:avLst/>
          </a:prstGeom>
        </p:spPr>
      </p:pic>
      <p:sp>
        <p:nvSpPr>
          <p:cNvPr id="14" name="Rectangle 13">
            <a:hlinkClick r:id="rId18" action="ppaction://hlinksldjump"/>
          </p:cNvPr>
          <p:cNvSpPr/>
          <p:nvPr/>
        </p:nvSpPr>
        <p:spPr>
          <a:xfrm>
            <a:off x="0" y="6172200"/>
            <a:ext cx="17526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6705600" y="1600200"/>
            <a:ext cx="144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000" dirty="0" smtClean="0"/>
              <a:t>Color</a:t>
            </a:r>
            <a:r>
              <a:rPr lang="en-US" sz="3000" dirty="0" smtClean="0"/>
              <a:t> </a:t>
            </a:r>
          </a:p>
          <a:p>
            <a:pPr lvl="0" algn="ctr">
              <a:spcBef>
                <a:spcPct val="0"/>
              </a:spcBef>
            </a:pPr>
            <a:r>
              <a:rPr lang="ko-KR" sz="3000" dirty="0" smtClean="0"/>
              <a:t>색상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1909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3124200" y="9906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</a:t>
            </a:r>
            <a:r>
              <a:rPr lang="en-US" sz="3000" dirty="0" smtClean="0"/>
              <a:t>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</a:t>
            </a:r>
            <a:r>
              <a:rPr lang="en-US" altLang="ko-KR" sz="6000" dirty="0">
                <a:solidFill>
                  <a:srgbClr val="000000"/>
                </a:solidFill>
              </a:rPr>
              <a:t>is</a:t>
            </a:r>
            <a:r>
              <a:rPr lang="en-US" altLang="ko-KR" sz="6000" dirty="0" smtClean="0">
                <a:solidFill>
                  <a:srgbClr val="000000"/>
                </a:solidFill>
              </a:rPr>
              <a:t>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</a:t>
            </a:r>
            <a:r>
              <a:rPr lang="en-US" sz="6000" dirty="0">
                <a:solidFill>
                  <a:srgbClr val="000000"/>
                </a:solidFill>
              </a:rPr>
              <a:t>(a/an) </a:t>
            </a:r>
            <a:r>
              <a:rPr lang="en-US" sz="6000" dirty="0" smtClean="0">
                <a:solidFill>
                  <a:srgbClr val="000000"/>
                </a:solidFill>
              </a:rPr>
              <a:t>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3594437"/>
            <a:ext cx="4114800" cy="294388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A1</a:t>
            </a:r>
          </a:p>
        </p:txBody>
      </p:sp>
      <p:sp>
        <p:nvSpPr>
          <p:cNvPr id="24" name="Rectangle 23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86200" y="0"/>
            <a:ext cx="52578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/>
              <a:t>Letters </a:t>
            </a:r>
            <a:r>
              <a:rPr lang="ko-KR" sz="5400" dirty="0" smtClean="0"/>
              <a:t>편지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199" y="990600"/>
            <a:ext cx="8839201" cy="2082463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1-Q(</a:t>
            </a:r>
            <a:r>
              <a:rPr lang="ko-KR" altLang="en-US" sz="6000" dirty="0">
                <a:solidFill>
                  <a:srgbClr val="000000"/>
                </a:solidFill>
              </a:rPr>
              <a:t>문제</a:t>
            </a:r>
            <a:r>
              <a:rPr lang="en-US" altLang="ko-KR" sz="6000" dirty="0">
                <a:solidFill>
                  <a:srgbClr val="000000"/>
                </a:solidFill>
              </a:rPr>
              <a:t>):</a:t>
            </a:r>
            <a:r>
              <a:rPr lang="en-US" altLang="ko-KR" sz="6000" dirty="0" smtClean="0">
                <a:solidFill>
                  <a:srgbClr val="000000"/>
                </a:solidFill>
              </a:rPr>
              <a:t> What ___ __?</a:t>
            </a:r>
            <a:endParaRPr lang="en-US" sz="6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000" b="1" dirty="0">
                <a:solidFill>
                  <a:srgbClr val="000000"/>
                </a:solidFill>
              </a:rPr>
              <a:t>1-A(</a:t>
            </a:r>
            <a:r>
              <a:rPr lang="ko-KR" altLang="en-US" sz="6000" dirty="0">
                <a:solidFill>
                  <a:srgbClr val="000000"/>
                </a:solidFill>
              </a:rPr>
              <a:t>답변</a:t>
            </a:r>
            <a:r>
              <a:rPr lang="en-US" altLang="ko-KR" sz="6000" dirty="0">
                <a:solidFill>
                  <a:srgbClr val="000000"/>
                </a:solidFill>
              </a:rPr>
              <a:t>)</a:t>
            </a:r>
            <a:r>
              <a:rPr lang="en-US" sz="6000" dirty="0" smtClean="0">
                <a:solidFill>
                  <a:srgbClr val="000000"/>
                </a:solidFill>
              </a:rPr>
              <a:t>:  It’s __  ___</a:t>
            </a:r>
            <a:r>
              <a:rPr lang="en-US" sz="6000" dirty="0">
                <a:solidFill>
                  <a:srgbClr val="000000"/>
                </a:solidFill>
              </a:rPr>
              <a:t>.  </a:t>
            </a:r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3594437"/>
            <a:ext cx="4114800" cy="294388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5621" y="0"/>
            <a:ext cx="1061179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8458200" y="6172200"/>
            <a:ext cx="685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701</Words>
  <Application>Microsoft Macintosh PowerPoint</Application>
  <PresentationFormat>On-screen Show (4:3)</PresentationFormat>
  <Paragraphs>171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19</cp:revision>
  <dcterms:created xsi:type="dcterms:W3CDTF">2011-12-27T06:58:51Z</dcterms:created>
  <dcterms:modified xsi:type="dcterms:W3CDTF">2011-12-27T08:15:08Z</dcterms:modified>
</cp:coreProperties>
</file>