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5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70F7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DDFF9-84F1-E946-A69F-8ED1064A0D72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B0923-B16A-2440-800A-D127882DB7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4" Type="http://schemas.openxmlformats.org/officeDocument/2006/relationships/image" Target="../media/image16.png"/><Relationship Id="rId10" Type="http://schemas.openxmlformats.org/officeDocument/2006/relationships/image" Target="../media/image22.png"/><Relationship Id="rId5" Type="http://schemas.openxmlformats.org/officeDocument/2006/relationships/image" Target="../media/image17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9" Type="http://schemas.openxmlformats.org/officeDocument/2006/relationships/image" Target="../media/image21.png"/><Relationship Id="rId3" Type="http://schemas.openxmlformats.org/officeDocument/2006/relationships/image" Target="../media/image15.png"/><Relationship Id="rId6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4" Type="http://schemas.openxmlformats.org/officeDocument/2006/relationships/image" Target="../media/image16.png"/><Relationship Id="rId10" Type="http://schemas.openxmlformats.org/officeDocument/2006/relationships/image" Target="../media/image22.png"/><Relationship Id="rId5" Type="http://schemas.openxmlformats.org/officeDocument/2006/relationships/image" Target="../media/image17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9" Type="http://schemas.openxmlformats.org/officeDocument/2006/relationships/image" Target="../media/image21.png"/><Relationship Id="rId3" Type="http://schemas.openxmlformats.org/officeDocument/2006/relationships/image" Target="../media/image15.png"/><Relationship Id="rId6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4" Type="http://schemas.openxmlformats.org/officeDocument/2006/relationships/image" Target="../media/image16.png"/><Relationship Id="rId10" Type="http://schemas.openxmlformats.org/officeDocument/2006/relationships/image" Target="../media/image22.png"/><Relationship Id="rId5" Type="http://schemas.openxmlformats.org/officeDocument/2006/relationships/image" Target="../media/image17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9" Type="http://schemas.openxmlformats.org/officeDocument/2006/relationships/image" Target="../media/image21.png"/><Relationship Id="rId3" Type="http://schemas.openxmlformats.org/officeDocument/2006/relationships/image" Target="../media/image15.png"/><Relationship Id="rId6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6200" y="-122479"/>
            <a:ext cx="2209800" cy="1341679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</a:t>
            </a:r>
            <a:br>
              <a:rPr lang="en-US" b="1" dirty="0" smtClean="0"/>
            </a:br>
            <a:r>
              <a:rPr lang="ko-KR" altLang="en-US" b="1" dirty="0" smtClean="0"/>
              <a:t>리뷰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2667000"/>
            <a:ext cx="1134931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8770" y="2807246"/>
            <a:ext cx="1051378" cy="17647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57" y="2807246"/>
            <a:ext cx="1051378" cy="17647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2773" y="2807246"/>
            <a:ext cx="967825" cy="16245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8665" y="2807244"/>
            <a:ext cx="1002638" cy="16829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6175" y="2865680"/>
            <a:ext cx="967825" cy="1624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0600" y="5181600"/>
            <a:ext cx="846682" cy="1676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95385" y="5181600"/>
            <a:ext cx="846682" cy="1676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69806" y="5181600"/>
            <a:ext cx="846682" cy="1676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77891" y="5181600"/>
            <a:ext cx="846682" cy="1676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04641" y="5181600"/>
            <a:ext cx="846682" cy="1676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44918" y="5181600"/>
            <a:ext cx="846682" cy="1676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6200" y="1295400"/>
            <a:ext cx="7560483" cy="1323439"/>
          </a:xfrm>
          <a:prstGeom prst="rect">
            <a:avLst/>
          </a:prstGeom>
          <a:solidFill>
            <a:srgbClr val="FFF164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Question </a:t>
            </a:r>
            <a:r>
              <a:rPr lang="en-US" sz="4000" b="1" dirty="0" smtClean="0"/>
              <a:t>(</a:t>
            </a:r>
            <a:r>
              <a:rPr lang="ko-KR" sz="4000" dirty="0" smtClean="0"/>
              <a:t>문제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How old are you?</a:t>
            </a:r>
          </a:p>
          <a:p>
            <a:r>
              <a:rPr lang="en-US" sz="4000" b="1" dirty="0" smtClean="0"/>
              <a:t>Answer </a:t>
            </a:r>
            <a:r>
              <a:rPr lang="en-US" sz="4000" b="1" dirty="0" smtClean="0"/>
              <a:t>(</a:t>
            </a:r>
            <a:r>
              <a:rPr lang="ko-KR" altLang="en-US" sz="4000" dirty="0" smtClean="0"/>
              <a:t>답변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I’m ________.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382291" y="182321"/>
            <a:ext cx="4780509" cy="1036879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Happy Birthday!</a:t>
            </a:r>
            <a:b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생일 축하합니다!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1143000"/>
          </a:xfrm>
          <a:solidFill>
            <a:srgbClr val="FFF164"/>
          </a:solidFill>
        </p:spPr>
        <p:txBody>
          <a:bodyPr>
            <a:noAutofit/>
          </a:bodyPr>
          <a:lstStyle/>
          <a:p>
            <a:r>
              <a:rPr lang="en-US" sz="3400" dirty="0" smtClean="0"/>
              <a:t>What do you give to a person on their birthday?</a:t>
            </a:r>
            <a:br>
              <a:rPr lang="en-US" sz="3400" dirty="0" smtClean="0"/>
            </a:br>
            <a:r>
              <a:rPr lang="en-US" sz="3400" dirty="0" smtClean="0"/>
              <a:t>(</a:t>
            </a:r>
            <a:r>
              <a:rPr lang="ko-KR" sz="3400" dirty="0" smtClean="0"/>
              <a:t>당신은 자신의 생일에 사람에게 무엇을 줄까?</a:t>
            </a:r>
            <a:r>
              <a:rPr lang="en-US" altLang="ko-KR" sz="3400" dirty="0" smtClean="0"/>
              <a:t>)</a:t>
            </a:r>
            <a:endParaRPr lang="en-US" sz="3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938" y="2383304"/>
            <a:ext cx="3019861" cy="2264896"/>
          </a:xfrm>
          <a:prstGeom prst="rect">
            <a:avLst/>
          </a:prstGeom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3810000" y="3351212"/>
            <a:ext cx="2514600" cy="1588"/>
          </a:xfrm>
          <a:prstGeom prst="straightConnector1">
            <a:avLst/>
          </a:prstGeom>
          <a:ln w="1016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010400" y="2794337"/>
            <a:ext cx="1254295" cy="1015663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???</a:t>
            </a:r>
            <a:endParaRPr lang="en-US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2383304"/>
            <a:ext cx="2190173" cy="1938992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Toys</a:t>
            </a:r>
          </a:p>
          <a:p>
            <a:r>
              <a:rPr lang="en-US" sz="6000" dirty="0" smtClean="0"/>
              <a:t>(</a:t>
            </a:r>
            <a:r>
              <a:rPr lang="ko-KR" altLang="en-US" sz="6000" dirty="0" smtClean="0"/>
              <a:t>완구</a:t>
            </a:r>
            <a:r>
              <a:rPr lang="en-US" altLang="ko-KR" sz="6000" dirty="0" smtClean="0"/>
              <a:t>)</a:t>
            </a:r>
            <a:endParaRPr lang="en-US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304801"/>
            <a:ext cx="4267200" cy="762000"/>
          </a:xfrm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0" y="2057400"/>
            <a:ext cx="6324600" cy="3200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/>
              <a:t>-Ask </a:t>
            </a:r>
            <a:r>
              <a:rPr lang="en-US" sz="4400" dirty="0" smtClean="0"/>
              <a:t>“How many _____?”</a:t>
            </a:r>
            <a:endParaRPr lang="en-US" sz="4400" dirty="0"/>
          </a:p>
          <a:p>
            <a:pPr lvl="0">
              <a:spcBef>
                <a:spcPct val="0"/>
              </a:spcBef>
              <a:defRPr/>
            </a:pPr>
            <a:r>
              <a:rPr lang="en-US" sz="4400" dirty="0"/>
              <a:t>-Answer </a:t>
            </a:r>
            <a:r>
              <a:rPr lang="en-US" sz="4400" dirty="0" smtClean="0"/>
              <a:t>“</a:t>
            </a:r>
            <a:r>
              <a:rPr lang="en-US" sz="4400" u="sng" dirty="0" smtClean="0"/>
              <a:t>(#) </a:t>
            </a:r>
            <a:r>
              <a:rPr lang="en-US" sz="4400" dirty="0" smtClean="0"/>
              <a:t>  </a:t>
            </a:r>
            <a:r>
              <a:rPr lang="en-US" sz="4400" u="sng" dirty="0" smtClean="0"/>
              <a:t>            </a:t>
            </a:r>
            <a:r>
              <a:rPr lang="en-US" sz="4400" dirty="0" smtClean="0"/>
              <a:t>.”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-Identify different toys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-Read numbers 1-12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76200"/>
            <a:ext cx="2362200" cy="1938992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Toys</a:t>
            </a:r>
          </a:p>
          <a:p>
            <a:r>
              <a:rPr lang="en-US" sz="6000" dirty="0" smtClean="0"/>
              <a:t>(</a:t>
            </a:r>
            <a:r>
              <a:rPr lang="ko-KR" altLang="en-US" sz="6000" dirty="0" smtClean="0"/>
              <a:t>완구</a:t>
            </a:r>
            <a:r>
              <a:rPr lang="en-US" altLang="ko-KR" sz="6000" dirty="0" smtClean="0"/>
              <a:t>)</a:t>
            </a:r>
            <a:endParaRPr lang="en-US" sz="6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06349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1205" y="2306349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6729" y="2286000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1800" y="2286000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57" y="4267200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08657" y="4307678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94657" y="4307678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8000" y="4307678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(24)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25917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76200"/>
            <a:ext cx="2362200" cy="1938992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Toys</a:t>
            </a:r>
          </a:p>
          <a:p>
            <a:r>
              <a:rPr lang="en-US" sz="6000" dirty="0" smtClean="0"/>
              <a:t>(</a:t>
            </a:r>
            <a:r>
              <a:rPr lang="ko-KR" altLang="en-US" sz="6000" dirty="0" smtClean="0"/>
              <a:t>완구</a:t>
            </a:r>
            <a:r>
              <a:rPr lang="en-US" altLang="ko-KR" sz="6000" dirty="0" smtClean="0"/>
              <a:t>)</a:t>
            </a:r>
            <a:endParaRPr lang="en-US" sz="6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967" y="2116623"/>
            <a:ext cx="1401845" cy="11025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8167" y="2116623"/>
            <a:ext cx="1401845" cy="11025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4284" y="2057400"/>
            <a:ext cx="1401845" cy="11025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9755" y="2057400"/>
            <a:ext cx="1401845" cy="11025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2555" y="4800600"/>
            <a:ext cx="1401845" cy="11025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70355" y="4800600"/>
            <a:ext cx="1401845" cy="11025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8155" y="4802204"/>
            <a:ext cx="1401845" cy="11025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65955" y="4802204"/>
            <a:ext cx="1401845" cy="11025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(24)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00400" y="5943600"/>
            <a:ext cx="60283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Workbook Activity A/</a:t>
            </a:r>
            <a:r>
              <a:rPr lang="en-US" sz="4000" b="1" dirty="0">
                <a:solidFill>
                  <a:srgbClr val="FF0000"/>
                </a:solidFill>
              </a:rPr>
              <a:t>B</a:t>
            </a:r>
            <a:r>
              <a:rPr lang="en-US" sz="4000" b="1" dirty="0" smtClean="0">
                <a:solidFill>
                  <a:srgbClr val="FF0000"/>
                </a:solidFill>
              </a:rPr>
              <a:t> (24)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" y="2133600"/>
            <a:ext cx="2362200" cy="1015663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1 doll, 1 ball, 1 car, 1 kite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3833" y="4851737"/>
            <a:ext cx="2525567" cy="1015663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2 doll</a:t>
            </a:r>
            <a:r>
              <a:rPr lang="en-US" sz="3000" i="1" u="sng" dirty="0" smtClean="0">
                <a:solidFill>
                  <a:srgbClr val="FF0000"/>
                </a:solidFill>
              </a:rPr>
              <a:t>s</a:t>
            </a:r>
            <a:r>
              <a:rPr lang="en-US" sz="3000" dirty="0" smtClean="0"/>
              <a:t>, </a:t>
            </a:r>
            <a:r>
              <a:rPr lang="en-US" sz="3000" dirty="0"/>
              <a:t>4</a:t>
            </a:r>
            <a:r>
              <a:rPr lang="en-US" sz="3000" dirty="0" smtClean="0"/>
              <a:t> ball</a:t>
            </a:r>
            <a:r>
              <a:rPr lang="en-US" sz="3000" i="1" u="sng" dirty="0" smtClean="0">
                <a:solidFill>
                  <a:srgbClr val="FF0000"/>
                </a:solidFill>
              </a:rPr>
              <a:t>s</a:t>
            </a:r>
            <a:r>
              <a:rPr lang="en-US" sz="3000" dirty="0" smtClean="0"/>
              <a:t>, </a:t>
            </a:r>
          </a:p>
          <a:p>
            <a:r>
              <a:rPr lang="en-US" sz="3000" dirty="0" smtClean="0"/>
              <a:t>3 car</a:t>
            </a:r>
            <a:r>
              <a:rPr lang="en-US" sz="3000" i="1" u="sng" dirty="0" smtClean="0">
                <a:solidFill>
                  <a:srgbClr val="FF0000"/>
                </a:solidFill>
              </a:rPr>
              <a:t>s</a:t>
            </a:r>
            <a:r>
              <a:rPr lang="en-US" sz="3000" dirty="0" smtClean="0"/>
              <a:t>, 5 kite</a:t>
            </a:r>
            <a:r>
              <a:rPr lang="en-US" sz="3000" i="1" u="sng" dirty="0" smtClean="0">
                <a:solidFill>
                  <a:srgbClr val="FF0000"/>
                </a:solidFill>
              </a:rPr>
              <a:t>s</a:t>
            </a:r>
            <a:endParaRPr lang="en-US" sz="30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2784412" y="3329226"/>
            <a:ext cx="1787588" cy="861774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0" dirty="0" smtClean="0"/>
              <a:t>1 </a:t>
            </a:r>
            <a:r>
              <a:rPr lang="en-US" sz="5000" dirty="0" err="1" smtClean="0">
                <a:sym typeface="Wingdings"/>
              </a:rPr>
              <a:t></a:t>
            </a:r>
            <a:r>
              <a:rPr lang="en-US" sz="5000" dirty="0" smtClean="0">
                <a:sym typeface="Wingdings"/>
              </a:rPr>
              <a:t> </a:t>
            </a:r>
            <a:r>
              <a:rPr lang="en-US" sz="5000" dirty="0" err="1">
                <a:sym typeface="Wingdings"/>
              </a:rPr>
              <a:t>s</a:t>
            </a:r>
            <a:endParaRPr lang="en-US" sz="50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4044885" y="3483114"/>
            <a:ext cx="450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X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" y="5920026"/>
            <a:ext cx="2743200" cy="707886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2,3,4… </a:t>
            </a:r>
            <a:r>
              <a:rPr lang="en-US" sz="4000" dirty="0" err="1" smtClean="0">
                <a:sym typeface="Wingdings"/>
              </a:rPr>
              <a:t></a:t>
            </a:r>
            <a:r>
              <a:rPr lang="en-US" sz="4000" dirty="0" smtClean="0">
                <a:sym typeface="Wingdings"/>
              </a:rPr>
              <a:t> </a:t>
            </a:r>
            <a:r>
              <a:rPr lang="en-US" sz="4000" dirty="0" err="1">
                <a:sym typeface="Wingdings"/>
              </a:rPr>
              <a:t>s</a:t>
            </a:r>
            <a:endParaRPr lang="en-US" sz="40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2017521" y="5562600"/>
            <a:ext cx="7256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rgbClr val="70F733"/>
                </a:solidFill>
              </a:rPr>
              <a:t>o</a:t>
            </a:r>
            <a:endParaRPr lang="en-US" sz="8000" dirty="0">
              <a:solidFill>
                <a:srgbClr val="70F7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/>
      <p:bldP spid="19" grpId="0"/>
      <p:bldP spid="16" grpId="0" animBg="1"/>
      <p:bldP spid="17" grpId="0" animBg="1"/>
      <p:bldP spid="20" grpId="0" animBg="1"/>
      <p:bldP spid="21" grpId="0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230812"/>
            <a:ext cx="7543800" cy="40175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76600" y="6226314"/>
            <a:ext cx="54810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Workbook Activity C (25)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0"/>
            <a:ext cx="4422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B (24)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8773" y="707886"/>
            <a:ext cx="788734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Question </a:t>
            </a:r>
            <a:r>
              <a:rPr lang="en-US" sz="4000" b="1" dirty="0" smtClean="0"/>
              <a:t>(</a:t>
            </a:r>
            <a:r>
              <a:rPr lang="ko-KR" sz="4000" dirty="0" smtClean="0"/>
              <a:t>문제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How many______?</a:t>
            </a:r>
          </a:p>
          <a:p>
            <a:r>
              <a:rPr lang="en-US" sz="4000" b="1" dirty="0" smtClean="0"/>
              <a:t>Answer </a:t>
            </a:r>
            <a:r>
              <a:rPr lang="en-US" sz="4000" b="1" dirty="0" smtClean="0"/>
              <a:t>(</a:t>
            </a:r>
            <a:r>
              <a:rPr lang="ko-KR" altLang="en-US" sz="4000" dirty="0" smtClean="0"/>
              <a:t>답변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______ _____.</a:t>
            </a:r>
          </a:p>
          <a:p>
            <a:endParaRPr lang="en-US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6248400" y="609600"/>
            <a:ext cx="10302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cars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3468304" y="1317486"/>
            <a:ext cx="14069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Three</a:t>
            </a:r>
            <a:endParaRPr lang="en-US" sz="4000" dirty="0"/>
          </a:p>
        </p:txBody>
      </p:sp>
      <p:sp>
        <p:nvSpPr>
          <p:cNvPr id="12" name="Rectangle 11"/>
          <p:cNvSpPr/>
          <p:nvPr/>
        </p:nvSpPr>
        <p:spPr>
          <a:xfrm>
            <a:off x="5218150" y="1317486"/>
            <a:ext cx="10302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cars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438400" y="0"/>
            <a:ext cx="4343400" cy="1524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Time!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38400" y="1752600"/>
            <a:ext cx="4343400" cy="1524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Telepathy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lang="ko-KR" sz="4400" dirty="0" smtClean="0"/>
              <a:t>정신 감응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295400" y="3505200"/>
            <a:ext cx="6934200" cy="3048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lnSpcReduction="10000"/>
          </a:bodyPr>
          <a:lstStyle/>
          <a:p>
            <a:pPr lvl="0">
              <a:spcBef>
                <a:spcPct val="0"/>
              </a:spcBef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-Make two </a:t>
            </a:r>
            <a:r>
              <a:rPr lang="en-US" sz="1600" dirty="0" smtClean="0">
                <a:latin typeface="+mj-lt"/>
                <a:ea typeface="+mj-ea"/>
                <a:cs typeface="+mj-cs"/>
              </a:rPr>
              <a:t>teams</a:t>
            </a:r>
          </a:p>
          <a:p>
            <a:pPr lvl="0">
              <a:spcBef>
                <a:spcPct val="0"/>
              </a:spcBef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-On a piece of paper, students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from team 1 write down a number and a toy</a:t>
            </a:r>
            <a:r>
              <a:rPr lang="en-US" sz="1600" dirty="0" smtClean="0"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</a:pPr>
            <a:endParaRPr lang="en-US" sz="16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en-US" sz="1600" dirty="0" smtClean="0">
                <a:latin typeface="+mj-lt"/>
                <a:ea typeface="+mj-ea"/>
                <a:cs typeface="+mj-cs"/>
              </a:rPr>
              <a:t>-Students from team 1 then choose to write </a:t>
            </a:r>
            <a:r>
              <a:rPr lang="en-US" sz="1600" b="1" i="1" dirty="0" smtClean="0">
                <a:latin typeface="+mj-lt"/>
                <a:ea typeface="+mj-ea"/>
                <a:cs typeface="+mj-cs"/>
              </a:rPr>
              <a:t>either</a:t>
            </a:r>
            <a:r>
              <a:rPr lang="en-US" sz="1600" dirty="0" smtClean="0">
                <a:latin typeface="+mj-lt"/>
                <a:ea typeface="+mj-ea"/>
                <a:cs typeface="+mj-cs"/>
              </a:rPr>
              <a:t> the number or toy on the board.</a:t>
            </a:r>
          </a:p>
          <a:p>
            <a:pPr lvl="0">
              <a:spcBef>
                <a:spcPct val="0"/>
              </a:spcBef>
            </a:pPr>
            <a:endParaRPr lang="en-US" sz="16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en-US" sz="1600" dirty="0" smtClean="0">
                <a:latin typeface="+mj-lt"/>
                <a:ea typeface="+mj-ea"/>
                <a:cs typeface="+mj-cs"/>
              </a:rPr>
              <a:t>-Students from team 1 ask the members of team 2, “How many?”</a:t>
            </a:r>
          </a:p>
          <a:p>
            <a:pPr lvl="0">
              <a:spcBef>
                <a:spcPct val="0"/>
              </a:spcBef>
            </a:pPr>
            <a:endParaRPr kumimoji="0" lang="en-US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en-US" sz="1600" dirty="0" smtClean="0">
                <a:latin typeface="+mj-lt"/>
                <a:ea typeface="+mj-ea"/>
                <a:cs typeface="+mj-cs"/>
              </a:rPr>
              <a:t>-Students from team 2 must guess the answer by saying “</a:t>
            </a:r>
            <a:r>
              <a:rPr lang="en-US" sz="1600" u="sng" dirty="0" smtClean="0">
                <a:latin typeface="+mj-lt"/>
                <a:ea typeface="+mj-ea"/>
                <a:cs typeface="+mj-cs"/>
              </a:rPr>
              <a:t>(#)</a:t>
            </a:r>
            <a:r>
              <a:rPr lang="en-US" sz="1600" dirty="0" smtClean="0">
                <a:latin typeface="+mj-lt"/>
                <a:ea typeface="+mj-ea"/>
                <a:cs typeface="+mj-cs"/>
              </a:rPr>
              <a:t>  </a:t>
            </a:r>
            <a:r>
              <a:rPr lang="en-US" sz="1600" u="sng" dirty="0" smtClean="0">
                <a:latin typeface="+mj-lt"/>
                <a:ea typeface="+mj-ea"/>
                <a:cs typeface="+mj-cs"/>
              </a:rPr>
              <a:t>(type of toy)</a:t>
            </a:r>
            <a:r>
              <a:rPr lang="en-US" sz="1600" dirty="0" smtClean="0">
                <a:latin typeface="+mj-lt"/>
                <a:ea typeface="+mj-ea"/>
                <a:cs typeface="+mj-cs"/>
              </a:rPr>
              <a:t>.”</a:t>
            </a:r>
          </a:p>
          <a:p>
            <a:pPr lvl="0">
              <a:spcBef>
                <a:spcPct val="0"/>
              </a:spcBef>
            </a:pPr>
            <a:r>
              <a:rPr lang="en-US" sz="1600" dirty="0" smtClean="0">
                <a:latin typeface="+mj-lt"/>
                <a:ea typeface="+mj-ea"/>
                <a:cs typeface="+mj-cs"/>
              </a:rPr>
              <a:t>  (If correct, one point.  If incorrect, no points.)</a:t>
            </a:r>
          </a:p>
          <a:p>
            <a:pPr lvl="0">
              <a:spcBef>
                <a:spcPct val="0"/>
              </a:spcBef>
            </a:pPr>
            <a:endParaRPr lang="en-US" sz="16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en-US" sz="1600" dirty="0" smtClean="0">
                <a:latin typeface="+mj-lt"/>
                <a:ea typeface="+mj-ea"/>
                <a:cs typeface="+mj-cs"/>
              </a:rPr>
              <a:t>-Teams then switch roles.</a:t>
            </a:r>
          </a:p>
          <a:p>
            <a:pPr lvl="0">
              <a:spcBef>
                <a:spcPct val="0"/>
              </a:spcBef>
            </a:pPr>
            <a:endParaRPr kumimoji="0" lang="en-US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kumimoji="0" lang="en-US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kumimoji="0" lang="en-US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76200"/>
            <a:ext cx="3276600" cy="861774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0" dirty="0" smtClean="0"/>
              <a:t>Toys (</a:t>
            </a:r>
            <a:r>
              <a:rPr lang="ko-KR" altLang="en-US" sz="5000" dirty="0" smtClean="0"/>
              <a:t>완구</a:t>
            </a:r>
            <a:r>
              <a:rPr lang="en-US" altLang="ko-KR" sz="5000" dirty="0" smtClean="0"/>
              <a:t>)</a:t>
            </a:r>
            <a:endParaRPr lang="en-US" sz="5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943" y="3220749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7148" y="3220749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2672" y="3200400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7743" y="3200400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5181600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14600" y="5222078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00600" y="5222078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63943" y="5222078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6" name="Title 2"/>
          <p:cNvSpPr>
            <a:spLocks noGrp="1"/>
          </p:cNvSpPr>
          <p:nvPr>
            <p:ph type="ctrTitle"/>
          </p:nvPr>
        </p:nvSpPr>
        <p:spPr>
          <a:xfrm>
            <a:off x="0" y="0"/>
            <a:ext cx="2209800" cy="1341679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</a:t>
            </a:r>
            <a:br>
              <a:rPr lang="en-US" b="1" dirty="0" smtClean="0"/>
            </a:br>
            <a:r>
              <a:rPr lang="ko-KR" altLang="en-US" b="1" dirty="0" smtClean="0"/>
              <a:t>리뷰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8773" y="1600200"/>
            <a:ext cx="7887345" cy="1323439"/>
          </a:xfrm>
          <a:prstGeom prst="rect">
            <a:avLst/>
          </a:prstGeom>
          <a:solidFill>
            <a:srgbClr val="FFF164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Question </a:t>
            </a:r>
            <a:r>
              <a:rPr lang="en-US" sz="4000" b="1" dirty="0" smtClean="0"/>
              <a:t>(</a:t>
            </a:r>
            <a:r>
              <a:rPr lang="ko-KR" sz="4000" dirty="0" smtClean="0"/>
              <a:t>문제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How many______?</a:t>
            </a:r>
          </a:p>
          <a:p>
            <a:r>
              <a:rPr lang="en-US" sz="4000" b="1" dirty="0" smtClean="0"/>
              <a:t>Answer </a:t>
            </a:r>
            <a:r>
              <a:rPr lang="en-US" sz="4000" b="1" dirty="0" smtClean="0"/>
              <a:t>(</a:t>
            </a:r>
            <a:r>
              <a:rPr lang="ko-KR" altLang="en-US" sz="4000" dirty="0" smtClean="0"/>
              <a:t>답변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______ 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318</Words>
  <Application>Microsoft Macintosh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Review 리뷰 </vt:lpstr>
      <vt:lpstr>What do you give to a person on their birthday? (당신은 자신의 생일에 사람에게 무엇을 줄까?)</vt:lpstr>
      <vt:lpstr>Objective</vt:lpstr>
      <vt:lpstr>Slide 4</vt:lpstr>
      <vt:lpstr>Slide 5</vt:lpstr>
      <vt:lpstr>Slide 6</vt:lpstr>
      <vt:lpstr>Slide 7</vt:lpstr>
      <vt:lpstr>Review 리뷰 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리뷰 </dc:title>
  <dc:creator>Bugbusters</dc:creator>
  <cp:lastModifiedBy>Bugbusters</cp:lastModifiedBy>
  <cp:revision>14</cp:revision>
  <dcterms:created xsi:type="dcterms:W3CDTF">2011-12-23T06:27:47Z</dcterms:created>
  <dcterms:modified xsi:type="dcterms:W3CDTF">2011-12-23T07:18:04Z</dcterms:modified>
</cp:coreProperties>
</file>