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7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88DE3-FF4F-DA46-8890-D6E40F1CBE8A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1051D-44FB-DE4E-9E9A-92F3734F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76200"/>
            <a:ext cx="3276600" cy="861774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0" dirty="0" smtClean="0"/>
              <a:t>Toys (</a:t>
            </a:r>
            <a:r>
              <a:rPr lang="ko-KR" altLang="en-US" sz="5000" dirty="0" smtClean="0"/>
              <a:t>완구</a:t>
            </a:r>
            <a:r>
              <a:rPr lang="en-US" altLang="ko-KR" sz="5000" dirty="0" smtClean="0"/>
              <a:t>)</a:t>
            </a:r>
            <a:endParaRPr lang="en-US" sz="5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943" y="3220749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7148" y="3220749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2672" y="3200400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7743" y="3200400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5181600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14600" y="5222078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00600" y="5222078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63943" y="5222078"/>
            <a:ext cx="2080057" cy="163592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6" name="Title 2"/>
          <p:cNvSpPr>
            <a:spLocks noGrp="1"/>
          </p:cNvSpPr>
          <p:nvPr>
            <p:ph type="ctrTitle"/>
          </p:nvPr>
        </p:nvSpPr>
        <p:spPr>
          <a:xfrm>
            <a:off x="0" y="0"/>
            <a:ext cx="2209800" cy="1341679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</a:t>
            </a:r>
            <a:br>
              <a:rPr lang="en-US" b="1" dirty="0" smtClean="0"/>
            </a:br>
            <a:r>
              <a:rPr lang="ko-KR" altLang="en-US" b="1" dirty="0" smtClean="0"/>
              <a:t>리뷰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8773" y="1600200"/>
            <a:ext cx="7887345" cy="1323439"/>
          </a:xfrm>
          <a:prstGeom prst="rect">
            <a:avLst/>
          </a:prstGeom>
          <a:solidFill>
            <a:srgbClr val="FFF164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Question (</a:t>
            </a:r>
            <a:r>
              <a:rPr lang="ko-KR" sz="4000" dirty="0" smtClean="0"/>
              <a:t>문제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How many______?</a:t>
            </a:r>
          </a:p>
          <a:p>
            <a:r>
              <a:rPr lang="en-US" sz="4000" b="1" dirty="0" smtClean="0"/>
              <a:t>Answer (</a:t>
            </a:r>
            <a:r>
              <a:rPr lang="ko-KR" altLang="en-US" sz="4000" dirty="0" smtClean="0"/>
              <a:t>답변</a:t>
            </a:r>
            <a:r>
              <a:rPr lang="en-US" altLang="ko-KR" sz="4000" dirty="0" smtClean="0"/>
              <a:t>)</a:t>
            </a:r>
            <a:r>
              <a:rPr lang="en-US" sz="4000" b="1" dirty="0" smtClean="0"/>
              <a:t>: ______ 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76400" y="5313402"/>
            <a:ext cx="1447800" cy="55399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Girl #1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5334000"/>
            <a:ext cx="1816666" cy="55399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Julie</a:t>
            </a:r>
            <a:endParaRPr lang="en-US" sz="3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58418"/>
            <a:ext cx="3676650" cy="39707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1058418"/>
            <a:ext cx="3657600" cy="412318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304801"/>
            <a:ext cx="4267200" cy="762000"/>
          </a:xfrm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0" y="1676400"/>
            <a:ext cx="6324600" cy="4495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1-Say “It’s my turn.”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2-Say “It’s your turn.”</a:t>
            </a:r>
          </a:p>
          <a:p>
            <a:pPr lvl="0">
              <a:spcBef>
                <a:spcPct val="0"/>
              </a:spcBef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3-Say “Thank you.”</a:t>
            </a:r>
          </a:p>
          <a:p>
            <a:pPr>
              <a:spcBef>
                <a:spcPct val="0"/>
              </a:spcBef>
              <a:defRPr/>
            </a:pPr>
            <a:r>
              <a:rPr lang="en-US" sz="4400" dirty="0" smtClean="0"/>
              <a:t>4-</a:t>
            </a:r>
            <a:r>
              <a:rPr lang="en-US" sz="4400" dirty="0"/>
              <a:t>Say “Good job.</a:t>
            </a:r>
            <a:r>
              <a:rPr lang="en-US" sz="4400" dirty="0" smtClean="0"/>
              <a:t>”</a:t>
            </a:r>
            <a:endParaRPr lang="en-US" sz="44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5-Say “Oops.”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6-Write “It’s my turn”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(26)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84086"/>
            <a:ext cx="4057195" cy="523571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784086"/>
            <a:ext cx="4212643" cy="523571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(26)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37" y="784086"/>
            <a:ext cx="3774334" cy="536602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784086"/>
            <a:ext cx="3962400" cy="536602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(26)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47800" y="6226314"/>
            <a:ext cx="78044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Workbook Activity A/B/C/D (26/27)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583390"/>
            <a:ext cx="9067800" cy="5817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371600"/>
            <a:ext cx="5410200" cy="552988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438400" y="0"/>
            <a:ext cx="4343400" cy="1524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Time!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38800" y="1828800"/>
            <a:ext cx="3048000" cy="685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Lets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do a skit based on the cartoon.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3821668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62058" y="3440668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62258" y="3593068"/>
            <a:ext cx="80085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 #1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255" y="5040868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638800" y="2514600"/>
            <a:ext cx="3048000" cy="4191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 #1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Oh, no!</a:t>
            </a:r>
          </a:p>
          <a:p>
            <a:pPr lvl="0">
              <a:spcBef>
                <a:spcPct val="0"/>
              </a:spcBef>
            </a:pPr>
            <a:r>
              <a:rPr lang="en-US" sz="2500" u="sng" dirty="0" smtClean="0">
                <a:latin typeface="+mj-lt"/>
                <a:ea typeface="+mj-ea"/>
                <a:cs typeface="+mj-cs"/>
              </a:rPr>
              <a:t>Boy #2</a:t>
            </a:r>
            <a:r>
              <a:rPr lang="en-US" sz="2500" dirty="0" smtClean="0">
                <a:latin typeface="+mj-lt"/>
                <a:ea typeface="+mj-ea"/>
                <a:cs typeface="+mj-cs"/>
              </a:rPr>
              <a:t>: It’s my turn!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 #1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No, it’s my turn.</a:t>
            </a:r>
          </a:p>
          <a:p>
            <a:pPr lvl="0">
              <a:spcBef>
                <a:spcPct val="0"/>
              </a:spcBef>
            </a:pPr>
            <a:r>
              <a:rPr lang="en-US" sz="2500" u="sng" dirty="0" smtClean="0">
                <a:latin typeface="+mj-lt"/>
                <a:ea typeface="+mj-ea"/>
                <a:cs typeface="+mj-cs"/>
              </a:rPr>
              <a:t>Boy#2</a:t>
            </a:r>
            <a:r>
              <a:rPr lang="en-US" sz="2500" dirty="0" smtClean="0">
                <a:latin typeface="+mj-lt"/>
                <a:ea typeface="+mj-ea"/>
                <a:cs typeface="+mj-cs"/>
              </a:rPr>
              <a:t>: Oops!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Boy#1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Julie, it’s your turn.</a:t>
            </a:r>
          </a:p>
          <a:p>
            <a:pPr lvl="0">
              <a:spcBef>
                <a:spcPct val="0"/>
              </a:spcBef>
            </a:pPr>
            <a:r>
              <a:rPr lang="en-US" sz="2500" u="sng" dirty="0" smtClean="0">
                <a:latin typeface="+mj-lt"/>
                <a:ea typeface="+mj-ea"/>
                <a:cs typeface="+mj-cs"/>
              </a:rPr>
              <a:t>Julie</a:t>
            </a:r>
            <a:r>
              <a:rPr lang="en-US" sz="2500" dirty="0" smtClean="0">
                <a:latin typeface="+mj-lt"/>
                <a:ea typeface="+mj-ea"/>
                <a:cs typeface="+mj-cs"/>
              </a:rPr>
              <a:t>: Thank you.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 #1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Good job, Julie!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371600"/>
            <a:ext cx="5410200" cy="552988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638800" y="1828800"/>
            <a:ext cx="3048000" cy="685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Lets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do a skit based on the cartoon.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3821668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62058" y="3440668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62258" y="3593068"/>
            <a:ext cx="80085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 #1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255" y="5040868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638800" y="2514600"/>
            <a:ext cx="3048000" cy="4191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 #1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Oh, no!</a:t>
            </a:r>
          </a:p>
          <a:p>
            <a:pPr lvl="0">
              <a:spcBef>
                <a:spcPct val="0"/>
              </a:spcBef>
            </a:pPr>
            <a:r>
              <a:rPr lang="en-US" sz="2500" u="sng" dirty="0" smtClean="0">
                <a:latin typeface="+mj-lt"/>
                <a:ea typeface="+mj-ea"/>
                <a:cs typeface="+mj-cs"/>
              </a:rPr>
              <a:t>Boy #2</a:t>
            </a:r>
            <a:r>
              <a:rPr lang="en-US" sz="2500" dirty="0" smtClean="0">
                <a:latin typeface="+mj-lt"/>
                <a:ea typeface="+mj-ea"/>
                <a:cs typeface="+mj-cs"/>
              </a:rPr>
              <a:t>: It’s my turn!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 #1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No, it’s my turn.</a:t>
            </a:r>
          </a:p>
          <a:p>
            <a:pPr lvl="0">
              <a:spcBef>
                <a:spcPct val="0"/>
              </a:spcBef>
            </a:pPr>
            <a:r>
              <a:rPr lang="en-US" sz="2500" u="sng" dirty="0" smtClean="0">
                <a:latin typeface="+mj-lt"/>
                <a:ea typeface="+mj-ea"/>
                <a:cs typeface="+mj-cs"/>
              </a:rPr>
              <a:t>Boy#2</a:t>
            </a:r>
            <a:r>
              <a:rPr lang="en-US" sz="2500" dirty="0" smtClean="0">
                <a:latin typeface="+mj-lt"/>
                <a:ea typeface="+mj-ea"/>
                <a:cs typeface="+mj-cs"/>
              </a:rPr>
              <a:t>: Oops!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Boy#1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Julie, it’s your turn.</a:t>
            </a:r>
          </a:p>
          <a:p>
            <a:pPr lvl="0">
              <a:spcBef>
                <a:spcPct val="0"/>
              </a:spcBef>
            </a:pPr>
            <a:r>
              <a:rPr lang="en-US" sz="2500" u="sng" dirty="0" smtClean="0">
                <a:latin typeface="+mj-lt"/>
                <a:ea typeface="+mj-ea"/>
                <a:cs typeface="+mj-cs"/>
              </a:rPr>
              <a:t>Julie</a:t>
            </a:r>
            <a:r>
              <a:rPr lang="en-US" sz="2500" dirty="0" smtClean="0">
                <a:latin typeface="+mj-lt"/>
                <a:ea typeface="+mj-ea"/>
                <a:cs typeface="+mj-cs"/>
              </a:rPr>
              <a:t>: Thank you.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 #1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Good job, Julie!</a:t>
            </a:r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0" y="0"/>
            <a:ext cx="2209800" cy="1341679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7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</a:t>
            </a:r>
            <a:b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ko-KR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228600"/>
            <a:ext cx="9144000" cy="6629400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noFill/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</a:p>
          <a:p>
            <a:pPr lvl="0">
              <a:spcBef>
                <a:spcPct val="0"/>
              </a:spcBef>
            </a:pPr>
            <a:r>
              <a:rPr kumimoji="0" lang="en-US" sz="4000" b="0" i="0" u="sng" strike="noStrike" kern="1200" cap="none" spc="0" normalizeH="0" baseline="0" noProof="0" dirty="0" smtClean="0">
                <a:ln>
                  <a:noFill/>
                </a:ln>
                <a:noFill/>
                <a:effectLst/>
                <a:uLnTx/>
                <a:uFillTx/>
                <a:latin typeface="+mj-lt"/>
                <a:ea typeface="+mj-ea"/>
                <a:cs typeface="+mj-cs"/>
              </a:rPr>
              <a:t>Boy #1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noFill/>
                <a:effectLst/>
                <a:uLnTx/>
                <a:uFillTx/>
                <a:latin typeface="+mj-lt"/>
                <a:ea typeface="+mj-ea"/>
                <a:cs typeface="+mj-cs"/>
              </a:rPr>
              <a:t>: Oh, no!</a:t>
            </a:r>
          </a:p>
          <a:p>
            <a:pPr lvl="0">
              <a:spcBef>
                <a:spcPct val="0"/>
              </a:spcBef>
            </a:pPr>
            <a:r>
              <a:rPr lang="en-US" sz="4000" u="sng" dirty="0" smtClean="0">
                <a:noFill/>
                <a:latin typeface="+mj-lt"/>
                <a:ea typeface="+mj-ea"/>
                <a:cs typeface="+mj-cs"/>
              </a:rPr>
              <a:t>Boy #2</a:t>
            </a:r>
            <a:r>
              <a:rPr lang="en-US" sz="4000" dirty="0" smtClean="0">
                <a:noFill/>
                <a:latin typeface="+mj-lt"/>
                <a:ea typeface="+mj-ea"/>
                <a:cs typeface="+mj-cs"/>
              </a:rPr>
              <a:t>: It’s my turn!</a:t>
            </a:r>
          </a:p>
          <a:p>
            <a:pPr lvl="0">
              <a:spcBef>
                <a:spcPct val="0"/>
              </a:spcBef>
            </a:pPr>
            <a:r>
              <a:rPr kumimoji="0" lang="en-US" sz="4000" b="0" i="0" u="sng" strike="noStrike" kern="1200" cap="none" spc="0" normalizeH="0" noProof="0" dirty="0" smtClean="0">
                <a:ln>
                  <a:noFill/>
                </a:ln>
                <a:noFill/>
                <a:effectLst/>
                <a:uLnTx/>
                <a:uFillTx/>
                <a:latin typeface="+mj-lt"/>
                <a:ea typeface="+mj-ea"/>
                <a:cs typeface="+mj-cs"/>
              </a:rPr>
              <a:t>Girl #1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noFill/>
                <a:effectLst/>
                <a:uLnTx/>
                <a:uFillTx/>
                <a:latin typeface="+mj-lt"/>
                <a:ea typeface="+mj-ea"/>
                <a:cs typeface="+mj-cs"/>
              </a:rPr>
              <a:t>: No, it’s my turn.</a:t>
            </a:r>
          </a:p>
          <a:p>
            <a:pPr lvl="0">
              <a:spcBef>
                <a:spcPct val="0"/>
              </a:spcBef>
            </a:pPr>
            <a:r>
              <a:rPr lang="en-US" sz="4000" u="sng" dirty="0" smtClean="0">
                <a:noFill/>
                <a:latin typeface="+mj-lt"/>
                <a:ea typeface="+mj-ea"/>
                <a:cs typeface="+mj-cs"/>
              </a:rPr>
              <a:t>Boy#2</a:t>
            </a:r>
            <a:r>
              <a:rPr lang="en-US" sz="4000" dirty="0" smtClean="0">
                <a:noFill/>
                <a:latin typeface="+mj-lt"/>
                <a:ea typeface="+mj-ea"/>
                <a:cs typeface="+mj-cs"/>
              </a:rPr>
              <a:t>: Oops!</a:t>
            </a:r>
          </a:p>
          <a:p>
            <a:pPr lvl="0">
              <a:spcBef>
                <a:spcPct val="0"/>
              </a:spcBef>
            </a:pPr>
            <a:r>
              <a:rPr kumimoji="0" lang="en-US" sz="4000" b="0" i="0" u="sng" strike="noStrike" kern="1200" cap="none" spc="0" normalizeH="0" noProof="0" dirty="0" smtClean="0">
                <a:ln>
                  <a:noFill/>
                </a:ln>
                <a:noFill/>
                <a:effectLst/>
                <a:uLnTx/>
                <a:uFillTx/>
                <a:latin typeface="+mj-lt"/>
                <a:ea typeface="+mj-ea"/>
                <a:cs typeface="+mj-cs"/>
              </a:rPr>
              <a:t>Boy#1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noFill/>
                <a:effectLst/>
                <a:uLnTx/>
                <a:uFillTx/>
                <a:latin typeface="+mj-lt"/>
                <a:ea typeface="+mj-ea"/>
                <a:cs typeface="+mj-cs"/>
              </a:rPr>
              <a:t>: Julie, it’s your turn.</a:t>
            </a:r>
          </a:p>
          <a:p>
            <a:pPr lvl="0">
              <a:spcBef>
                <a:spcPct val="0"/>
              </a:spcBef>
            </a:pPr>
            <a:r>
              <a:rPr lang="en-US" sz="4000" u="sng" dirty="0" smtClean="0">
                <a:noFill/>
                <a:latin typeface="+mj-lt"/>
                <a:ea typeface="+mj-ea"/>
                <a:cs typeface="+mj-cs"/>
              </a:rPr>
              <a:t>Julie</a:t>
            </a:r>
            <a:r>
              <a:rPr lang="en-US" sz="4000" dirty="0" smtClean="0">
                <a:noFill/>
                <a:latin typeface="+mj-lt"/>
                <a:ea typeface="+mj-ea"/>
                <a:cs typeface="+mj-cs"/>
              </a:rPr>
              <a:t>: Thank you.</a:t>
            </a:r>
          </a:p>
          <a:p>
            <a:pPr lvl="0">
              <a:spcBef>
                <a:spcPct val="0"/>
              </a:spcBef>
            </a:pPr>
            <a:r>
              <a:rPr kumimoji="0" lang="en-US" sz="4000" b="0" i="0" u="sng" strike="noStrike" kern="1200" cap="none" spc="0" normalizeH="0" noProof="0" dirty="0" smtClean="0">
                <a:ln>
                  <a:noFill/>
                </a:ln>
                <a:noFill/>
                <a:effectLst/>
                <a:uLnTx/>
                <a:uFillTx/>
                <a:latin typeface="+mj-lt"/>
                <a:ea typeface="+mj-ea"/>
                <a:cs typeface="+mj-cs"/>
              </a:rPr>
              <a:t>Girl #1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noFill/>
                <a:effectLst/>
                <a:uLnTx/>
                <a:uFillTx/>
                <a:latin typeface="+mj-lt"/>
                <a:ea typeface="+mj-ea"/>
                <a:cs typeface="+mj-cs"/>
              </a:rPr>
              <a:t>: Good job, Julie!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65389"/>
            <a:ext cx="4038600" cy="39638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6400" y="5313402"/>
            <a:ext cx="1447800" cy="55399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Boy #1</a:t>
            </a:r>
            <a:endParaRPr lang="en-US" sz="3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3530" y="304800"/>
            <a:ext cx="4151870" cy="4876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48400" y="5334000"/>
            <a:ext cx="1816666" cy="55399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Boy #2</a:t>
            </a:r>
            <a:endParaRPr lang="en-US" sz="3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340</Words>
  <Application>Microsoft Macintosh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Review 리뷰 </vt:lpstr>
      <vt:lpstr>Objective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18</cp:revision>
  <dcterms:created xsi:type="dcterms:W3CDTF">2011-12-26T02:37:29Z</dcterms:created>
  <dcterms:modified xsi:type="dcterms:W3CDTF">2011-12-26T02:39:41Z</dcterms:modified>
</cp:coreProperties>
</file>