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54063-6E16-2147-B0E8-A2F87D97462D}" type="datetimeFigureOut">
              <a:rPr lang="en-US" smtClean="0"/>
              <a:pPr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5C209-9E5A-B54C-B80C-CD78A3A8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6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20" Type="http://schemas.openxmlformats.org/officeDocument/2006/relationships/image" Target="../media/image21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20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19" Type="http://schemas.openxmlformats.org/officeDocument/2006/relationships/image" Target="../media/image19.png"/><Relationship Id="rId2" Type="http://schemas.openxmlformats.org/officeDocument/2006/relationships/image" Target="../media/image15.png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18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20" Type="http://schemas.openxmlformats.org/officeDocument/2006/relationships/image" Target="../media/image21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20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19" Type="http://schemas.openxmlformats.org/officeDocument/2006/relationships/image" Target="../media/image19.png"/><Relationship Id="rId2" Type="http://schemas.openxmlformats.org/officeDocument/2006/relationships/image" Target="../media/image15.png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18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0"/>
            <a:ext cx="9144000" cy="7010400"/>
            <a:chOff x="3733800" y="1803400"/>
            <a:chExt cx="1657350" cy="3302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alphaModFix amt="52000"/>
            </a:blip>
            <a:stretch>
              <a:fillRect/>
            </a:stretch>
          </p:blipFill>
          <p:spPr>
            <a:xfrm>
              <a:off x="3752850" y="1803400"/>
              <a:ext cx="1638300" cy="32512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2667000"/>
              <a:ext cx="457200" cy="6731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2400" y="2819400"/>
              <a:ext cx="457200" cy="6731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3800" y="3092450"/>
              <a:ext cx="457200" cy="6731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594100"/>
              <a:ext cx="457200" cy="6731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0" y="3822700"/>
              <a:ext cx="304800" cy="6731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3841750" y="4540250"/>
              <a:ext cx="457200" cy="6731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4432300"/>
              <a:ext cx="457200" cy="6731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52400" y="1194137"/>
            <a:ext cx="3954517" cy="1015663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What’s </a:t>
            </a:r>
            <a:r>
              <a:rPr lang="en-US" sz="3000" b="1" i="1" dirty="0" smtClean="0">
                <a:solidFill>
                  <a:srgbClr val="0000FF"/>
                </a:solidFill>
              </a:rPr>
              <a:t>this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</a:t>
            </a:r>
            <a:r>
              <a:rPr lang="en-US" sz="3000" b="1" i="1" dirty="0" smtClean="0">
                <a:solidFill>
                  <a:srgbClr val="0000FF"/>
                </a:solidFill>
              </a:rPr>
              <a:t>This </a:t>
            </a:r>
            <a:r>
              <a:rPr lang="en-US" sz="3000" b="1" dirty="0" smtClean="0"/>
              <a:t>is my___.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1015663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What are </a:t>
            </a:r>
            <a:r>
              <a:rPr lang="en-US" sz="3000" b="1" i="1" dirty="0" smtClean="0">
                <a:solidFill>
                  <a:srgbClr val="008000"/>
                </a:solidFill>
              </a:rPr>
              <a:t>these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</a:t>
            </a:r>
            <a:r>
              <a:rPr lang="en-US" sz="3000" b="1" i="1" dirty="0" smtClean="0">
                <a:solidFill>
                  <a:srgbClr val="008000"/>
                </a:solidFill>
              </a:rPr>
              <a:t>These </a:t>
            </a:r>
            <a:r>
              <a:rPr lang="en-US" sz="3000" b="1" dirty="0" smtClean="0"/>
              <a:t>are my __</a:t>
            </a:r>
            <a:r>
              <a:rPr lang="en-US" sz="3000" b="1" i="1" dirty="0" err="1" smtClean="0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.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362198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9"/>
          <p:cNvGrpSpPr/>
          <p:nvPr/>
        </p:nvGrpSpPr>
        <p:grpSpPr>
          <a:xfrm>
            <a:off x="5486400" y="2819400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42"/>
          <p:cNvGrpSpPr/>
          <p:nvPr/>
        </p:nvGrpSpPr>
        <p:grpSpPr>
          <a:xfrm>
            <a:off x="5486399" y="2819399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" name="Group 43"/>
          <p:cNvGrpSpPr/>
          <p:nvPr/>
        </p:nvGrpSpPr>
        <p:grpSpPr>
          <a:xfrm>
            <a:off x="5486399" y="2849293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" name="Group 44"/>
          <p:cNvGrpSpPr/>
          <p:nvPr/>
        </p:nvGrpSpPr>
        <p:grpSpPr>
          <a:xfrm>
            <a:off x="5353049" y="2853845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625" y="2573676"/>
            <a:ext cx="2228078" cy="39033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45"/>
          <p:cNvGrpSpPr/>
          <p:nvPr/>
        </p:nvGrpSpPr>
        <p:grpSpPr>
          <a:xfrm>
            <a:off x="5353049" y="2853845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4919" y="2488475"/>
            <a:ext cx="2389784" cy="41866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8" name="Group 46"/>
          <p:cNvGrpSpPr/>
          <p:nvPr/>
        </p:nvGrpSpPr>
        <p:grpSpPr>
          <a:xfrm>
            <a:off x="5353048" y="2736751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419600" y="6073914"/>
            <a:ext cx="4852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B/C (5</a:t>
            </a:r>
            <a:r>
              <a:rPr lang="en-US" sz="4000" b="1" dirty="0">
                <a:solidFill>
                  <a:srgbClr val="FF0000"/>
                </a:solidFill>
              </a:rPr>
              <a:t>8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4" name="Title 2"/>
          <p:cNvSpPr>
            <a:spLocks noGrp="1"/>
          </p:cNvSpPr>
          <p:nvPr>
            <p:ph type="ctrTitle"/>
          </p:nvPr>
        </p:nvSpPr>
        <p:spPr>
          <a:xfrm>
            <a:off x="76200" y="76200"/>
            <a:ext cx="4038600" cy="762000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5103" y="1676400"/>
            <a:ext cx="9038897" cy="502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Ask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/Answer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</a:t>
            </a:r>
            <a:r>
              <a:rPr lang="en-US" sz="4400" dirty="0" smtClean="0"/>
              <a:t>-</a:t>
            </a: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r>
              <a:rPr lang="en-US" sz="4400" dirty="0" smtClean="0"/>
              <a:t> </a:t>
            </a:r>
            <a:r>
              <a:rPr lang="en-US" sz="4400" dirty="0" smtClean="0"/>
              <a:t>“Is </a:t>
            </a:r>
            <a:r>
              <a:rPr lang="en-US" sz="4400" i="1" dirty="0" smtClean="0">
                <a:solidFill>
                  <a:srgbClr val="0000FF"/>
                </a:solidFill>
              </a:rPr>
              <a:t>this </a:t>
            </a:r>
            <a:r>
              <a:rPr lang="en-US" sz="4400" dirty="0" smtClean="0"/>
              <a:t>my </a:t>
            </a:r>
            <a:r>
              <a:rPr lang="en-US" sz="4400" u="sng" dirty="0" smtClean="0"/>
              <a:t>(body part)</a:t>
            </a:r>
            <a:r>
              <a:rPr lang="en-US" sz="4400" dirty="0" smtClean="0"/>
              <a:t>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</a:t>
            </a:r>
            <a:r>
              <a:rPr lang="en-US" sz="4400" dirty="0" smtClean="0"/>
              <a:t>-</a:t>
            </a: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r>
              <a:rPr lang="en-US" sz="4400" dirty="0" smtClean="0"/>
              <a:t> </a:t>
            </a:r>
            <a:r>
              <a:rPr lang="en-US" sz="4400" dirty="0" smtClean="0"/>
              <a:t>“Yes, </a:t>
            </a:r>
            <a:r>
              <a:rPr lang="en-US" sz="4400" i="1" dirty="0" smtClean="0">
                <a:solidFill>
                  <a:srgbClr val="0000FF"/>
                </a:solidFill>
              </a:rPr>
              <a:t>it</a:t>
            </a:r>
            <a:r>
              <a:rPr lang="en-US" sz="4400" dirty="0" smtClean="0">
                <a:solidFill>
                  <a:srgbClr val="0000FF"/>
                </a:solidFill>
              </a:rPr>
              <a:t> </a:t>
            </a:r>
            <a:r>
              <a:rPr lang="en-US" sz="4400" dirty="0" smtClean="0"/>
              <a:t>is.”/ “No, </a:t>
            </a:r>
            <a:r>
              <a:rPr lang="en-US" sz="4400" i="1" dirty="0" smtClean="0">
                <a:solidFill>
                  <a:srgbClr val="0000FF"/>
                </a:solidFill>
              </a:rPr>
              <a:t>it</a:t>
            </a:r>
            <a:r>
              <a:rPr lang="en-US" sz="4400" dirty="0" smtClean="0">
                <a:solidFill>
                  <a:srgbClr val="0000FF"/>
                </a:solidFill>
              </a:rPr>
              <a:t> </a:t>
            </a:r>
            <a:r>
              <a:rPr lang="en-US" sz="4400" dirty="0" smtClean="0"/>
              <a:t>isn’t.”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3</a:t>
            </a:r>
            <a:r>
              <a:rPr lang="en-US" sz="4400" dirty="0" smtClean="0"/>
              <a:t>-</a:t>
            </a:r>
            <a:r>
              <a:rPr lang="en-US" sz="44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4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400" dirty="0" smtClean="0">
                <a:solidFill>
                  <a:srgbClr val="000000"/>
                </a:solidFill>
              </a:rPr>
              <a:t>)</a:t>
            </a:r>
            <a:r>
              <a:rPr lang="en-US" sz="4800" dirty="0" smtClean="0"/>
              <a:t> </a:t>
            </a:r>
            <a:r>
              <a:rPr lang="en-US" sz="4400" dirty="0" smtClean="0"/>
              <a:t> </a:t>
            </a:r>
            <a:r>
              <a:rPr lang="en-US" sz="4400" dirty="0" smtClean="0"/>
              <a:t>“Are </a:t>
            </a:r>
            <a:r>
              <a:rPr lang="en-US" sz="4400" i="1" dirty="0" smtClean="0">
                <a:solidFill>
                  <a:srgbClr val="008000"/>
                </a:solidFill>
              </a:rPr>
              <a:t>these </a:t>
            </a:r>
            <a:r>
              <a:rPr lang="en-US" sz="4400" dirty="0" smtClean="0"/>
              <a:t>my </a:t>
            </a:r>
            <a:r>
              <a:rPr lang="en-US" sz="4400" u="sng" dirty="0" smtClean="0"/>
              <a:t>(body part</a:t>
            </a:r>
            <a:r>
              <a:rPr lang="en-US" sz="4400" i="1" u="sng" dirty="0" smtClean="0">
                <a:solidFill>
                  <a:srgbClr val="FF0000"/>
                </a:solidFill>
              </a:rPr>
              <a:t>s</a:t>
            </a:r>
            <a:r>
              <a:rPr lang="en-US" sz="4400" u="sng" dirty="0"/>
              <a:t>)</a:t>
            </a:r>
            <a:r>
              <a:rPr lang="en-US" sz="4400" dirty="0" smtClean="0"/>
              <a:t>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3</a:t>
            </a:r>
            <a:r>
              <a:rPr lang="en-US" sz="4400" dirty="0" smtClean="0"/>
              <a:t>-</a:t>
            </a: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r>
              <a:rPr lang="en-US" sz="4400" dirty="0" smtClean="0"/>
              <a:t>“</a:t>
            </a:r>
            <a:r>
              <a:rPr lang="en-US" sz="4400" dirty="0" smtClean="0"/>
              <a:t>Yes, </a:t>
            </a:r>
            <a:r>
              <a:rPr lang="en-US" sz="4400" i="1" dirty="0" smtClean="0">
                <a:solidFill>
                  <a:srgbClr val="008000"/>
                </a:solidFill>
              </a:rPr>
              <a:t>they </a:t>
            </a:r>
            <a:r>
              <a:rPr lang="en-US" sz="4400" dirty="0" smtClean="0"/>
              <a:t>are.”/ “No, </a:t>
            </a:r>
            <a:r>
              <a:rPr lang="en-US" sz="4400" i="1" dirty="0" smtClean="0">
                <a:solidFill>
                  <a:srgbClr val="008000"/>
                </a:solidFill>
              </a:rPr>
              <a:t>they </a:t>
            </a:r>
            <a:r>
              <a:rPr lang="en-US" sz="4400" dirty="0" smtClean="0"/>
              <a:t>aren’t”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5-Write these phrases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2133600" y="13532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rgbClr val="000000"/>
                </a:solidFill>
              </a:rPr>
              <a:t>Q(</a:t>
            </a:r>
            <a:r>
              <a:rPr lang="ko-KR" altLang="en-US" dirty="0" smtClean="0">
                <a:solidFill>
                  <a:srgbClr val="000000"/>
                </a:solidFill>
              </a:rPr>
              <a:t>문제</a:t>
            </a:r>
            <a:r>
              <a:rPr lang="en-US" altLang="ko-KR" dirty="0" smtClean="0">
                <a:solidFill>
                  <a:srgbClr val="000000"/>
                </a:solidFill>
              </a:rPr>
              <a:t>):Where was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u="sng" dirty="0" smtClean="0">
                <a:solidFill>
                  <a:srgbClr val="000000"/>
                </a:solidFill>
              </a:rPr>
              <a:t>he/she</a:t>
            </a:r>
            <a:r>
              <a:rPr lang="en-US" dirty="0" smtClean="0">
                <a:solidFill>
                  <a:srgbClr val="000000"/>
                </a:solidFill>
              </a:rPr>
              <a:t>) yesterday?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rgbClr val="000000"/>
                </a:solidFill>
              </a:rPr>
              <a:t>A(</a:t>
            </a:r>
            <a:r>
              <a:rPr lang="ko-KR" altLang="en-US" dirty="0" smtClean="0">
                <a:solidFill>
                  <a:srgbClr val="000000"/>
                </a:solidFill>
              </a:rPr>
              <a:t>답변</a:t>
            </a:r>
            <a:r>
              <a:rPr lang="en-US" altLang="ko-KR" dirty="0" smtClean="0">
                <a:solidFill>
                  <a:srgbClr val="000000"/>
                </a:solidFill>
              </a:rPr>
              <a:t>)</a:t>
            </a:r>
            <a:r>
              <a:rPr lang="en-US" dirty="0" smtClean="0">
                <a:solidFill>
                  <a:srgbClr val="000000"/>
                </a:solidFill>
              </a:rPr>
              <a:t>:(</a:t>
            </a:r>
            <a:r>
              <a:rPr lang="en-US" u="sng" dirty="0" smtClean="0">
                <a:solidFill>
                  <a:srgbClr val="000000"/>
                </a:solidFill>
              </a:rPr>
              <a:t>He/She</a:t>
            </a:r>
            <a:r>
              <a:rPr lang="en-US" dirty="0" smtClean="0">
                <a:solidFill>
                  <a:srgbClr val="000000"/>
                </a:solidFill>
              </a:rPr>
              <a:t>) has at the (</a:t>
            </a:r>
            <a:r>
              <a:rPr lang="en-US" i="1" u="sng" dirty="0" smtClean="0">
                <a:solidFill>
                  <a:srgbClr val="000000"/>
                </a:solidFill>
              </a:rPr>
              <a:t>place to go</a:t>
            </a:r>
            <a:r>
              <a:rPr lang="en-US" u="sng" dirty="0" smtClean="0">
                <a:solidFill>
                  <a:srgbClr val="000000"/>
                </a:solidFill>
              </a:rPr>
              <a:t>).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1370693"/>
            <a:ext cx="223520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1370693"/>
            <a:ext cx="223520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2800" y="1370693"/>
            <a:ext cx="223520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8800" y="1370693"/>
            <a:ext cx="2235200" cy="21354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46975" y="76200"/>
            <a:ext cx="4216025" cy="1046440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Parts: The face</a:t>
            </a:r>
          </a:p>
          <a:p>
            <a:r>
              <a:rPr lang="en-US" sz="3000" dirty="0" smtClean="0"/>
              <a:t>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:</a:t>
            </a:r>
            <a:r>
              <a:rPr lang="en-US" sz="3200" dirty="0" err="1" smtClean="0"/>
              <a:t>얼굴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152400" y="3733800"/>
            <a:ext cx="2007973" cy="2509129"/>
            <a:chOff x="152400" y="3733800"/>
            <a:chExt cx="2007973" cy="250912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2400" y="3733800"/>
              <a:ext cx="2007973" cy="1905000"/>
            </a:xfrm>
            <a:prstGeom prst="rect">
              <a:avLst/>
            </a:prstGeom>
          </p:spPr>
        </p:pic>
        <p:sp>
          <p:nvSpPr>
            <p:cNvPr id="11" name="Title 2"/>
            <p:cNvSpPr txBox="1">
              <a:spLocks/>
            </p:cNvSpPr>
            <p:nvPr/>
          </p:nvSpPr>
          <p:spPr>
            <a:xfrm>
              <a:off x="57785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eye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010400" y="3810000"/>
            <a:ext cx="1927654" cy="2432929"/>
            <a:chOff x="7010400" y="3810000"/>
            <a:chExt cx="1927654" cy="243292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10400" y="3810000"/>
              <a:ext cx="1927654" cy="1828800"/>
            </a:xfrm>
            <a:prstGeom prst="rect">
              <a:avLst/>
            </a:prstGeom>
          </p:spPr>
        </p:pic>
        <p:sp>
          <p:nvSpPr>
            <p:cNvPr id="14" name="Title 2"/>
            <p:cNvSpPr txBox="1">
              <a:spLocks/>
            </p:cNvSpPr>
            <p:nvPr/>
          </p:nvSpPr>
          <p:spPr>
            <a:xfrm>
              <a:off x="731520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ear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(60)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4248" y="6150114"/>
            <a:ext cx="438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 (60)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-98286"/>
            <a:ext cx="4422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B (60)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52400" y="1194137"/>
            <a:ext cx="3954517" cy="1477328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Is </a:t>
            </a:r>
            <a:r>
              <a:rPr lang="en-US" sz="3000" b="1" i="1" dirty="0" smtClean="0">
                <a:solidFill>
                  <a:srgbClr val="0000FF"/>
                </a:solidFill>
              </a:rPr>
              <a:t>this </a:t>
            </a:r>
            <a:r>
              <a:rPr lang="en-US" sz="3000" b="1" dirty="0" smtClean="0"/>
              <a:t>my___?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-Yes, </a:t>
            </a:r>
            <a:r>
              <a:rPr lang="en-US" sz="3000" b="1" i="1" dirty="0" smtClean="0">
                <a:solidFill>
                  <a:srgbClr val="0000FF"/>
                </a:solidFill>
              </a:rPr>
              <a:t>it </a:t>
            </a:r>
            <a:r>
              <a:rPr lang="en-US" sz="3000" b="1" dirty="0" smtClean="0"/>
              <a:t>is.</a:t>
            </a:r>
          </a:p>
          <a:p>
            <a:r>
              <a:rPr lang="en-US" sz="3000" b="1" dirty="0" smtClean="0"/>
              <a:t>                -No, </a:t>
            </a:r>
            <a:r>
              <a:rPr lang="en-US" sz="3000" b="1" i="1" dirty="0" smtClean="0">
                <a:solidFill>
                  <a:srgbClr val="0000FF"/>
                </a:solidFill>
              </a:rPr>
              <a:t>it </a:t>
            </a:r>
            <a:r>
              <a:rPr lang="en-US" sz="3000" b="1" dirty="0" smtClean="0"/>
              <a:t>isn’t.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1477328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Are </a:t>
            </a:r>
            <a:r>
              <a:rPr lang="en-US" sz="3000" b="1" i="1" dirty="0" smtClean="0">
                <a:solidFill>
                  <a:srgbClr val="008000"/>
                </a:solidFill>
              </a:rPr>
              <a:t>these </a:t>
            </a:r>
            <a:r>
              <a:rPr lang="en-US" sz="3000" b="1" dirty="0" smtClean="0"/>
              <a:t>my __</a:t>
            </a:r>
            <a:r>
              <a:rPr lang="en-US" sz="3000" b="1" i="1" dirty="0" err="1" smtClean="0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-Yes, </a:t>
            </a:r>
            <a:r>
              <a:rPr lang="en-US" sz="3000" b="1" i="1" dirty="0" smtClean="0">
                <a:solidFill>
                  <a:srgbClr val="008000"/>
                </a:solidFill>
              </a:rPr>
              <a:t>they</a:t>
            </a:r>
            <a:r>
              <a:rPr lang="en-US" sz="3000" b="1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/>
              <a:t>are.</a:t>
            </a:r>
          </a:p>
          <a:p>
            <a:r>
              <a:rPr lang="en-US" sz="3000" b="1" dirty="0" smtClean="0"/>
              <a:t>                 -No, </a:t>
            </a:r>
            <a:r>
              <a:rPr lang="en-US" sz="3000" b="1" i="1" dirty="0" smtClean="0">
                <a:solidFill>
                  <a:srgbClr val="008000"/>
                </a:solidFill>
              </a:rPr>
              <a:t>they</a:t>
            </a:r>
            <a:r>
              <a:rPr lang="en-US" sz="3000" b="1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/>
              <a:t>aren’t.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853845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9"/>
          <p:cNvGrpSpPr/>
          <p:nvPr/>
        </p:nvGrpSpPr>
        <p:grpSpPr>
          <a:xfrm>
            <a:off x="5486400" y="3515165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25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42"/>
          <p:cNvGrpSpPr/>
          <p:nvPr/>
        </p:nvGrpSpPr>
        <p:grpSpPr>
          <a:xfrm>
            <a:off x="5486398" y="3124200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625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" name="Group 43"/>
          <p:cNvGrpSpPr/>
          <p:nvPr/>
        </p:nvGrpSpPr>
        <p:grpSpPr>
          <a:xfrm>
            <a:off x="5486398" y="3048000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300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" name="Group 44"/>
          <p:cNvGrpSpPr/>
          <p:nvPr/>
        </p:nvGrpSpPr>
        <p:grpSpPr>
          <a:xfrm>
            <a:off x="5353050" y="3048000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6625" y="3262532"/>
            <a:ext cx="2228078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45"/>
          <p:cNvGrpSpPr/>
          <p:nvPr/>
        </p:nvGrpSpPr>
        <p:grpSpPr>
          <a:xfrm>
            <a:off x="5438365" y="2986316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4416" y="3262532"/>
            <a:ext cx="2389784" cy="3640016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8" name="Group 46"/>
          <p:cNvGrpSpPr/>
          <p:nvPr/>
        </p:nvGrpSpPr>
        <p:grpSpPr>
          <a:xfrm>
            <a:off x="5447643" y="3021623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4416" y="3219421"/>
            <a:ext cx="2235200" cy="352148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7" name="Group 46"/>
          <p:cNvGrpSpPr/>
          <p:nvPr/>
        </p:nvGrpSpPr>
        <p:grpSpPr>
          <a:xfrm>
            <a:off x="5353050" y="2881532"/>
            <a:ext cx="3028950" cy="3595468"/>
            <a:chOff x="152400" y="3733800"/>
            <a:chExt cx="2007973" cy="2509129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52400" y="3733800"/>
              <a:ext cx="2007973" cy="1905000"/>
            </a:xfrm>
            <a:prstGeom prst="rect">
              <a:avLst/>
            </a:prstGeom>
          </p:spPr>
        </p:pic>
        <p:sp>
          <p:nvSpPr>
            <p:cNvPr id="51" name="Title 2"/>
            <p:cNvSpPr txBox="1">
              <a:spLocks/>
            </p:cNvSpPr>
            <p:nvPr/>
          </p:nvSpPr>
          <p:spPr>
            <a:xfrm>
              <a:off x="57785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eye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7696" y="3048000"/>
            <a:ext cx="2655613" cy="379376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4416" y="2961699"/>
            <a:ext cx="2685278" cy="38963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4416" y="2961700"/>
            <a:ext cx="2685278" cy="389630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6" name="Group 55"/>
          <p:cNvGrpSpPr/>
          <p:nvPr/>
        </p:nvGrpSpPr>
        <p:grpSpPr>
          <a:xfrm>
            <a:off x="5257800" y="2927252"/>
            <a:ext cx="3243082" cy="3625948"/>
            <a:chOff x="7010400" y="3810000"/>
            <a:chExt cx="1927654" cy="243292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010400" y="3810000"/>
              <a:ext cx="1927654" cy="1828800"/>
            </a:xfrm>
            <a:prstGeom prst="rect">
              <a:avLst/>
            </a:prstGeom>
          </p:spPr>
        </p:pic>
        <p:sp>
          <p:nvSpPr>
            <p:cNvPr id="64" name="Title 2"/>
            <p:cNvSpPr txBox="1">
              <a:spLocks/>
            </p:cNvSpPr>
            <p:nvPr/>
          </p:nvSpPr>
          <p:spPr>
            <a:xfrm>
              <a:off x="731520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ear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3733800" y="6226314"/>
            <a:ext cx="5912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B/C/D (60)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371600"/>
            <a:ext cx="4695497" cy="5334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u="sng" dirty="0" smtClean="0"/>
              <a:t>Trace Your Partner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/>
              <a:t>-Get into groups of two.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/>
              <a:t>-Take turns tracing each other.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/>
              <a:t>-On your own drawing, label 5 body parts by writing:</a:t>
            </a:r>
          </a:p>
          <a:p>
            <a:pPr>
              <a:spcBef>
                <a:spcPct val="0"/>
              </a:spcBef>
              <a:defRPr/>
            </a:pPr>
            <a:r>
              <a:rPr lang="en-US" sz="3000" dirty="0" smtClean="0"/>
              <a:t>     -</a:t>
            </a:r>
            <a:r>
              <a:rPr lang="en-US" sz="3000" b="1" i="1" dirty="0">
                <a:solidFill>
                  <a:srgbClr val="0000FF"/>
                </a:solidFill>
              </a:rPr>
              <a:t>This </a:t>
            </a:r>
            <a:r>
              <a:rPr lang="en-US" sz="3000" b="1" dirty="0"/>
              <a:t>is </a:t>
            </a:r>
            <a:r>
              <a:rPr lang="en-US" sz="3000" b="1" dirty="0" smtClean="0"/>
              <a:t>my(</a:t>
            </a:r>
            <a:r>
              <a:rPr lang="en-US" sz="3000" b="1" u="sng" dirty="0" smtClean="0"/>
              <a:t>#</a:t>
            </a:r>
            <a:r>
              <a:rPr lang="en-US" sz="3000" b="1" dirty="0" smtClean="0"/>
              <a:t>) ___.</a:t>
            </a:r>
          </a:p>
          <a:p>
            <a:pPr>
              <a:spcBef>
                <a:spcPct val="0"/>
              </a:spcBef>
              <a:defRPr/>
            </a:pPr>
            <a:r>
              <a:rPr lang="en-US" sz="3000" b="1" dirty="0" smtClean="0"/>
              <a:t>     </a:t>
            </a:r>
            <a:r>
              <a:rPr lang="en-US" sz="3000" b="1" i="1" dirty="0" smtClean="0"/>
              <a:t>-This is my 1 nose.</a:t>
            </a:r>
          </a:p>
          <a:p>
            <a:pPr>
              <a:spcBef>
                <a:spcPct val="0"/>
              </a:spcBef>
              <a:defRPr/>
            </a:pPr>
            <a:endParaRPr lang="en-US" sz="3000" dirty="0" smtClean="0"/>
          </a:p>
          <a:p>
            <a:pPr>
              <a:spcBef>
                <a:spcPct val="0"/>
              </a:spcBef>
              <a:defRPr/>
            </a:pPr>
            <a:r>
              <a:rPr lang="en-US" sz="3000" dirty="0" smtClean="0"/>
              <a:t>     -</a:t>
            </a:r>
            <a:r>
              <a:rPr lang="en-US" sz="3000" b="1" i="1" dirty="0">
                <a:solidFill>
                  <a:srgbClr val="008000"/>
                </a:solidFill>
              </a:rPr>
              <a:t>These </a:t>
            </a:r>
            <a:r>
              <a:rPr lang="en-US" sz="3000" b="1" dirty="0"/>
              <a:t>are </a:t>
            </a:r>
            <a:r>
              <a:rPr lang="en-US" sz="3000" b="1" dirty="0" smtClean="0"/>
              <a:t>my (</a:t>
            </a:r>
            <a:r>
              <a:rPr lang="en-US" sz="3000" b="1" u="sng" dirty="0" smtClean="0"/>
              <a:t>#)</a:t>
            </a:r>
            <a:r>
              <a:rPr lang="en-US" sz="3000" b="1" dirty="0" smtClean="0"/>
              <a:t> </a:t>
            </a:r>
            <a:r>
              <a:rPr lang="en-US" sz="3000" b="1" dirty="0"/>
              <a:t>__</a:t>
            </a:r>
            <a:r>
              <a:rPr lang="en-US" sz="3000" b="1" i="1" dirty="0" err="1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.     </a:t>
            </a:r>
          </a:p>
          <a:p>
            <a:pPr>
              <a:spcBef>
                <a:spcPct val="0"/>
              </a:spcBef>
              <a:defRPr/>
            </a:pPr>
            <a:r>
              <a:rPr lang="en-US" sz="3000" b="1" dirty="0" smtClean="0"/>
              <a:t>     </a:t>
            </a:r>
            <a:r>
              <a:rPr lang="en-US" sz="3000" b="1" i="1" dirty="0" smtClean="0"/>
              <a:t>-These are my 2 arms.</a:t>
            </a:r>
            <a:endParaRPr lang="en-US" sz="3000" b="1" dirty="0" smtClean="0"/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0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47800" y="152400"/>
            <a:ext cx="6851431" cy="838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50" y="1371600"/>
            <a:ext cx="3346450" cy="43434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52400" y="1194137"/>
            <a:ext cx="3954517" cy="1477328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Is </a:t>
            </a:r>
            <a:r>
              <a:rPr lang="en-US" sz="3000" b="1" i="1" dirty="0" smtClean="0">
                <a:solidFill>
                  <a:srgbClr val="0000FF"/>
                </a:solidFill>
              </a:rPr>
              <a:t>this </a:t>
            </a:r>
            <a:r>
              <a:rPr lang="en-US" sz="3000" b="1" dirty="0" smtClean="0"/>
              <a:t>my___?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-Yes, </a:t>
            </a:r>
            <a:r>
              <a:rPr lang="en-US" sz="3000" b="1" i="1" dirty="0" smtClean="0">
                <a:solidFill>
                  <a:srgbClr val="0000FF"/>
                </a:solidFill>
              </a:rPr>
              <a:t>it </a:t>
            </a:r>
            <a:r>
              <a:rPr lang="en-US" sz="3000" b="1" dirty="0" smtClean="0"/>
              <a:t>is.</a:t>
            </a:r>
          </a:p>
          <a:p>
            <a:r>
              <a:rPr lang="en-US" sz="3000" b="1" dirty="0" smtClean="0"/>
              <a:t>                -No, </a:t>
            </a:r>
            <a:r>
              <a:rPr lang="en-US" sz="3000" b="1" i="1" dirty="0" smtClean="0">
                <a:solidFill>
                  <a:srgbClr val="0000FF"/>
                </a:solidFill>
              </a:rPr>
              <a:t>it </a:t>
            </a:r>
            <a:r>
              <a:rPr lang="en-US" sz="3000" b="1" dirty="0" smtClean="0"/>
              <a:t>isn’t.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1477328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Are </a:t>
            </a:r>
            <a:r>
              <a:rPr lang="en-US" sz="3000" b="1" i="1" dirty="0" smtClean="0">
                <a:solidFill>
                  <a:srgbClr val="008000"/>
                </a:solidFill>
              </a:rPr>
              <a:t>these </a:t>
            </a:r>
            <a:r>
              <a:rPr lang="en-US" sz="3000" b="1" dirty="0" smtClean="0"/>
              <a:t>my __</a:t>
            </a:r>
            <a:r>
              <a:rPr lang="en-US" sz="3000" b="1" i="1" dirty="0" err="1" smtClean="0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-Yes, </a:t>
            </a:r>
            <a:r>
              <a:rPr lang="en-US" sz="3000" b="1" i="1" dirty="0" smtClean="0">
                <a:solidFill>
                  <a:srgbClr val="008000"/>
                </a:solidFill>
              </a:rPr>
              <a:t>they</a:t>
            </a:r>
            <a:r>
              <a:rPr lang="en-US" sz="3000" b="1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/>
              <a:t>are.</a:t>
            </a:r>
          </a:p>
          <a:p>
            <a:r>
              <a:rPr lang="en-US" sz="3000" b="1" dirty="0" smtClean="0"/>
              <a:t>                 -No, </a:t>
            </a:r>
            <a:r>
              <a:rPr lang="en-US" sz="3000" b="1" i="1" dirty="0" smtClean="0">
                <a:solidFill>
                  <a:srgbClr val="008000"/>
                </a:solidFill>
              </a:rPr>
              <a:t>they</a:t>
            </a:r>
            <a:r>
              <a:rPr lang="en-US" sz="3000" b="1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/>
              <a:t>aren’t.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853845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2" name="Group 49"/>
          <p:cNvGrpSpPr/>
          <p:nvPr/>
        </p:nvGrpSpPr>
        <p:grpSpPr>
          <a:xfrm>
            <a:off x="5486400" y="3515165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25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2"/>
          <p:cNvGrpSpPr/>
          <p:nvPr/>
        </p:nvGrpSpPr>
        <p:grpSpPr>
          <a:xfrm>
            <a:off x="5486398" y="3124200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625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43"/>
          <p:cNvGrpSpPr/>
          <p:nvPr/>
        </p:nvGrpSpPr>
        <p:grpSpPr>
          <a:xfrm>
            <a:off x="5486398" y="3048000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300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" name="Group 44"/>
          <p:cNvGrpSpPr/>
          <p:nvPr/>
        </p:nvGrpSpPr>
        <p:grpSpPr>
          <a:xfrm>
            <a:off x="5353050" y="3048000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6625" y="3262532"/>
            <a:ext cx="2228078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" name="Group 45"/>
          <p:cNvGrpSpPr/>
          <p:nvPr/>
        </p:nvGrpSpPr>
        <p:grpSpPr>
          <a:xfrm>
            <a:off x="5438365" y="2986316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4416" y="3262532"/>
            <a:ext cx="2389784" cy="3640016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46"/>
          <p:cNvGrpSpPr/>
          <p:nvPr/>
        </p:nvGrpSpPr>
        <p:grpSpPr>
          <a:xfrm>
            <a:off x="5447643" y="3021623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4416" y="3219421"/>
            <a:ext cx="2235200" cy="352148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8" name="Group 46"/>
          <p:cNvGrpSpPr/>
          <p:nvPr/>
        </p:nvGrpSpPr>
        <p:grpSpPr>
          <a:xfrm>
            <a:off x="5353050" y="2881532"/>
            <a:ext cx="3028950" cy="3595468"/>
            <a:chOff x="152400" y="3733800"/>
            <a:chExt cx="2007973" cy="2509129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52400" y="3733800"/>
              <a:ext cx="2007973" cy="1905000"/>
            </a:xfrm>
            <a:prstGeom prst="rect">
              <a:avLst/>
            </a:prstGeom>
          </p:spPr>
        </p:pic>
        <p:sp>
          <p:nvSpPr>
            <p:cNvPr id="51" name="Title 2"/>
            <p:cNvSpPr txBox="1">
              <a:spLocks/>
            </p:cNvSpPr>
            <p:nvPr/>
          </p:nvSpPr>
          <p:spPr>
            <a:xfrm>
              <a:off x="57785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eye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7696" y="3048000"/>
            <a:ext cx="2655613" cy="379376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4416" y="2961699"/>
            <a:ext cx="2685278" cy="38963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4416" y="2961700"/>
            <a:ext cx="2685278" cy="389630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9" name="Group 55"/>
          <p:cNvGrpSpPr/>
          <p:nvPr/>
        </p:nvGrpSpPr>
        <p:grpSpPr>
          <a:xfrm>
            <a:off x="5257800" y="2927252"/>
            <a:ext cx="3243082" cy="3625948"/>
            <a:chOff x="7010400" y="3810000"/>
            <a:chExt cx="1927654" cy="243292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010400" y="3810000"/>
              <a:ext cx="1927654" cy="1828800"/>
            </a:xfrm>
            <a:prstGeom prst="rect">
              <a:avLst/>
            </a:prstGeom>
          </p:spPr>
        </p:pic>
        <p:sp>
          <p:nvSpPr>
            <p:cNvPr id="64" name="Title 2"/>
            <p:cNvSpPr txBox="1">
              <a:spLocks/>
            </p:cNvSpPr>
            <p:nvPr/>
          </p:nvSpPr>
          <p:spPr>
            <a:xfrm>
              <a:off x="731520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ear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47" name="Title 2"/>
          <p:cNvSpPr>
            <a:spLocks noGrp="1"/>
          </p:cNvSpPr>
          <p:nvPr>
            <p:ph type="ctrTitle"/>
          </p:nvPr>
        </p:nvSpPr>
        <p:spPr>
          <a:xfrm>
            <a:off x="76200" y="76200"/>
            <a:ext cx="4038600" cy="762000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431</Words>
  <Application>Microsoft Macintosh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Review 리뷰 </vt:lpstr>
      <vt:lpstr>Objective</vt:lpstr>
      <vt:lpstr>Slide 3</vt:lpstr>
      <vt:lpstr>Slide 4</vt:lpstr>
      <vt:lpstr>Slide 5</vt:lpstr>
      <vt:lpstr>Review 리뷰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 </dc:title>
  <dc:creator>Bugbusters</dc:creator>
  <cp:lastModifiedBy>Bugbusters</cp:lastModifiedBy>
  <cp:revision>16</cp:revision>
  <dcterms:created xsi:type="dcterms:W3CDTF">2011-12-27T00:42:40Z</dcterms:created>
  <dcterms:modified xsi:type="dcterms:W3CDTF">2011-12-27T00:44:04Z</dcterms:modified>
</cp:coreProperties>
</file>