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82" d="100"/>
          <a:sy n="82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viewProps" Target="view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2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4A404-70B0-F84D-99CF-C1AEC014B772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ED520-614A-C045-84E2-E990AAE836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4A404-70B0-F84D-99CF-C1AEC014B772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ED520-614A-C045-84E2-E990AAE836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4A404-70B0-F84D-99CF-C1AEC014B772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ED520-614A-C045-84E2-E990AAE836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4A404-70B0-F84D-99CF-C1AEC014B772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ED520-614A-C045-84E2-E990AAE836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4A404-70B0-F84D-99CF-C1AEC014B772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ED520-614A-C045-84E2-E990AAE836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4A404-70B0-F84D-99CF-C1AEC014B772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ED520-614A-C045-84E2-E990AAE836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4A404-70B0-F84D-99CF-C1AEC014B772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ED520-614A-C045-84E2-E990AAE836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4A404-70B0-F84D-99CF-C1AEC014B772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ED520-614A-C045-84E2-E990AAE836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4A404-70B0-F84D-99CF-C1AEC014B772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ED520-614A-C045-84E2-E990AAE836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4A404-70B0-F84D-99CF-C1AEC014B772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ED520-614A-C045-84E2-E990AAE836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4A404-70B0-F84D-99CF-C1AEC014B772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ED520-614A-C045-84E2-E990AAE836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4A404-70B0-F84D-99CF-C1AEC014B772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EED520-614A-C045-84E2-E990AAE8368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7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5.png"/><Relationship Id="rId6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5" Type="http://schemas.openxmlformats.org/officeDocument/2006/relationships/image" Target="../media/image8.pn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9.png"/><Relationship Id="rId6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7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5.png"/><Relationship Id="rId6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5" Type="http://schemas.openxmlformats.org/officeDocument/2006/relationships/image" Target="../media/image8.pn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9.png"/><Relationship Id="rId6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62000" y="304800"/>
          <a:ext cx="7772400" cy="630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2590800"/>
                <a:gridCol w="2590800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Do you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like _______? (Yes, I do./No, I don’t.)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(O) Likes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mtClean="0">
                          <a:solidFill>
                            <a:schemeClr val="tx1"/>
                          </a:solidFill>
                        </a:rPr>
                        <a:t>X) Does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not like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Soup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Salad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Spaghetti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French Fries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Steak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Eggs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Apples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Oranges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Peaches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Milk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Yogurt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Cheese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Butter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___________ likes _____________.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0840">
                <a:tc gridSpan="3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___________does not like _____________.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-25400" y="0"/>
            <a:ext cx="91694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5400" y="0"/>
            <a:ext cx="5943600" cy="6934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2400" y="1752600"/>
            <a:ext cx="688147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Mom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66800" y="2221468"/>
            <a:ext cx="633707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Girl1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576093" y="2678668"/>
            <a:ext cx="652192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Boy1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215208" y="2438400"/>
            <a:ext cx="652192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Boy1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88355" y="5943600"/>
            <a:ext cx="652192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Boy1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267200" y="2309336"/>
            <a:ext cx="633707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Girl1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950346" y="4953000"/>
            <a:ext cx="560783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Ann</a:t>
            </a:r>
            <a:endParaRPr lang="en-US" dirty="0"/>
          </a:p>
        </p:txBody>
      </p:sp>
      <p:sp>
        <p:nvSpPr>
          <p:cNvPr id="13" name="Title 2"/>
          <p:cNvSpPr txBox="1">
            <a:spLocks noGrp="1"/>
          </p:cNvSpPr>
          <p:nvPr>
            <p:ph type="ctrTitle"/>
          </p:nvPr>
        </p:nvSpPr>
        <p:spPr>
          <a:xfrm>
            <a:off x="5918200" y="282575"/>
            <a:ext cx="3225800" cy="5356225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/>
          </a:bodyPr>
          <a:lstStyle/>
          <a:p>
            <a:pPr lvl="0" algn="l">
              <a:spcBef>
                <a:spcPct val="0"/>
              </a:spcBef>
            </a:pPr>
            <a:r>
              <a:rPr lang="en-US" sz="4000" u="sng" noProof="0" dirty="0" smtClean="0">
                <a:solidFill>
                  <a:srgbClr val="000000"/>
                </a:solidFill>
              </a:rPr>
              <a:t>Script</a:t>
            </a:r>
            <a:r>
              <a:rPr lang="en-US" sz="4000" noProof="0" dirty="0" smtClean="0">
                <a:solidFill>
                  <a:srgbClr val="000000"/>
                </a:solidFill>
              </a:rPr>
              <a:t/>
            </a:r>
            <a:br>
              <a:rPr lang="en-US" sz="4000" noProof="0" dirty="0" smtClean="0">
                <a:solidFill>
                  <a:srgbClr val="000000"/>
                </a:solidFill>
              </a:rPr>
            </a:br>
            <a:r>
              <a:rPr lang="en-US" sz="3000" u="sng" noProof="0" dirty="0" smtClean="0">
                <a:solidFill>
                  <a:srgbClr val="000000"/>
                </a:solidFill>
              </a:rPr>
              <a:t>Mom:</a:t>
            </a:r>
            <a:r>
              <a:rPr lang="en-US" sz="3000" noProof="0" dirty="0" smtClean="0">
                <a:solidFill>
                  <a:srgbClr val="000000"/>
                </a:solidFill>
              </a:rPr>
              <a:t> Do you want an apple?</a:t>
            </a:r>
            <a:br>
              <a:rPr lang="en-US" sz="3000" noProof="0" dirty="0" smtClean="0">
                <a:solidFill>
                  <a:srgbClr val="000000"/>
                </a:solidFill>
              </a:rPr>
            </a:br>
            <a:r>
              <a:rPr lang="en-US" sz="3000" u="sng" noProof="0" dirty="0" smtClean="0">
                <a:solidFill>
                  <a:srgbClr val="000000"/>
                </a:solidFill>
              </a:rPr>
              <a:t>Girl 1</a:t>
            </a:r>
            <a:r>
              <a:rPr lang="en-US" sz="3000" noProof="0" dirty="0" smtClean="0">
                <a:solidFill>
                  <a:srgbClr val="000000"/>
                </a:solidFill>
              </a:rPr>
              <a:t>: Yes!</a:t>
            </a:r>
            <a:br>
              <a:rPr lang="en-US" sz="3000" noProof="0" dirty="0" smtClean="0">
                <a:solidFill>
                  <a:srgbClr val="000000"/>
                </a:solidFill>
              </a:rPr>
            </a:br>
            <a:r>
              <a:rPr lang="en-US" sz="3000" u="sng" dirty="0" smtClean="0">
                <a:solidFill>
                  <a:srgbClr val="000000"/>
                </a:solidFill>
              </a:rPr>
              <a:t>Boy 1:</a:t>
            </a:r>
            <a:r>
              <a:rPr lang="en-US" sz="3000" dirty="0" smtClean="0">
                <a:solidFill>
                  <a:srgbClr val="000000"/>
                </a:solidFill>
              </a:rPr>
              <a:t> No!</a:t>
            </a:r>
            <a:br>
              <a:rPr lang="en-US" sz="3000" dirty="0" smtClean="0">
                <a:solidFill>
                  <a:srgbClr val="000000"/>
                </a:solidFill>
              </a:rPr>
            </a:br>
            <a:r>
              <a:rPr lang="en-US" sz="3000" u="sng" dirty="0" smtClean="0">
                <a:solidFill>
                  <a:srgbClr val="000000"/>
                </a:solidFill>
              </a:rPr>
              <a:t>Mom:</a:t>
            </a:r>
            <a:r>
              <a:rPr lang="en-US" sz="3000" dirty="0" smtClean="0">
                <a:solidFill>
                  <a:srgbClr val="000000"/>
                </a:solidFill>
              </a:rPr>
              <a:t> Excuse me?</a:t>
            </a:r>
            <a:br>
              <a:rPr lang="en-US" sz="3000" dirty="0" smtClean="0">
                <a:solidFill>
                  <a:srgbClr val="000000"/>
                </a:solidFill>
              </a:rPr>
            </a:br>
            <a:r>
              <a:rPr lang="en-US" sz="3000" u="sng" dirty="0" smtClean="0">
                <a:solidFill>
                  <a:srgbClr val="000000"/>
                </a:solidFill>
              </a:rPr>
              <a:t>Girl 1</a:t>
            </a:r>
            <a:r>
              <a:rPr lang="en-US" sz="3000" dirty="0" smtClean="0">
                <a:solidFill>
                  <a:srgbClr val="000000"/>
                </a:solidFill>
              </a:rPr>
              <a:t>: Yes, please.</a:t>
            </a:r>
            <a:br>
              <a:rPr lang="en-US" sz="3000" dirty="0" smtClean="0">
                <a:solidFill>
                  <a:srgbClr val="000000"/>
                </a:solidFill>
              </a:rPr>
            </a:br>
            <a:r>
              <a:rPr lang="en-US" sz="3000" u="sng" dirty="0" smtClean="0">
                <a:solidFill>
                  <a:srgbClr val="000000"/>
                </a:solidFill>
              </a:rPr>
              <a:t>Boy 1</a:t>
            </a:r>
            <a:r>
              <a:rPr lang="en-US" sz="3000" dirty="0" smtClean="0">
                <a:solidFill>
                  <a:srgbClr val="000000"/>
                </a:solidFill>
              </a:rPr>
              <a:t>: No, thank you.</a:t>
            </a:r>
            <a:br>
              <a:rPr lang="en-US" sz="3000" dirty="0" smtClean="0">
                <a:solidFill>
                  <a:srgbClr val="000000"/>
                </a:solidFill>
              </a:rPr>
            </a:br>
            <a:r>
              <a:rPr lang="en-US" sz="3000" u="sng" dirty="0" smtClean="0">
                <a:solidFill>
                  <a:srgbClr val="000000"/>
                </a:solidFill>
              </a:rPr>
              <a:t>Boy 1:</a:t>
            </a:r>
            <a:r>
              <a:rPr lang="en-US" sz="3000" dirty="0" smtClean="0">
                <a:solidFill>
                  <a:srgbClr val="000000"/>
                </a:solidFill>
              </a:rPr>
              <a:t> Do you want an apple, Ann?</a:t>
            </a:r>
            <a:br>
              <a:rPr lang="en-US" sz="3000" dirty="0" smtClean="0">
                <a:solidFill>
                  <a:srgbClr val="000000"/>
                </a:solidFill>
              </a:rPr>
            </a:br>
            <a:r>
              <a:rPr lang="en-US" sz="3000" u="sng" dirty="0" smtClean="0">
                <a:solidFill>
                  <a:srgbClr val="000000"/>
                </a:solidFill>
              </a:rPr>
              <a:t>Ann:</a:t>
            </a:r>
            <a:r>
              <a:rPr lang="en-US" sz="3000" dirty="0" smtClean="0">
                <a:solidFill>
                  <a:srgbClr val="000000"/>
                </a:solidFill>
              </a:rPr>
              <a:t> No, thank you.</a:t>
            </a:r>
            <a:br>
              <a:rPr lang="en-US" sz="3000" dirty="0" smtClean="0">
                <a:solidFill>
                  <a:srgbClr val="000000"/>
                </a:solidFill>
              </a:rPr>
            </a:br>
            <a:r>
              <a:rPr lang="en-US" sz="3000" u="sng" dirty="0" smtClean="0">
                <a:solidFill>
                  <a:srgbClr val="000000"/>
                </a:solidFill>
              </a:rPr>
              <a:t>Ann</a:t>
            </a:r>
            <a:r>
              <a:rPr lang="en-US" sz="3000" dirty="0" smtClean="0">
                <a:solidFill>
                  <a:srgbClr val="000000"/>
                </a:solidFill>
              </a:rPr>
              <a:t>: I have an apple!</a:t>
            </a:r>
            <a:endParaRPr lang="en-US" sz="3000" u="sng" noProof="0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3200400" y="2450068"/>
            <a:ext cx="688147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Mom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228285" y="6128266"/>
            <a:ext cx="560783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Ann</a:t>
            </a:r>
            <a:endParaRPr lang="en-US" dirty="0"/>
          </a:p>
        </p:txBody>
      </p:sp>
      <p:sp>
        <p:nvSpPr>
          <p:cNvPr id="18" name="Title 2"/>
          <p:cNvSpPr txBox="1">
            <a:spLocks/>
          </p:cNvSpPr>
          <p:nvPr/>
        </p:nvSpPr>
        <p:spPr>
          <a:xfrm>
            <a:off x="1371600" y="-51376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5257800" y="76200"/>
            <a:ext cx="31242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000" noProof="0" dirty="0" smtClean="0"/>
              <a:t>Objectives</a:t>
            </a:r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5715000" y="1929824"/>
            <a:ext cx="23622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000" b="1" dirty="0" smtClean="0">
                <a:solidFill>
                  <a:srgbClr val="000000"/>
                </a:solidFill>
              </a:rPr>
              <a:t>A(</a:t>
            </a:r>
            <a:r>
              <a:rPr lang="ko-KR" altLang="en-US" sz="4000" dirty="0" smtClean="0">
                <a:solidFill>
                  <a:srgbClr val="000000"/>
                </a:solidFill>
              </a:rPr>
              <a:t>답변</a:t>
            </a:r>
            <a:r>
              <a:rPr lang="en-US" altLang="ko-KR" sz="4000" dirty="0" smtClean="0">
                <a:solidFill>
                  <a:srgbClr val="000000"/>
                </a:solidFill>
              </a:rPr>
              <a:t>)</a:t>
            </a:r>
            <a:endParaRPr lang="en-US" sz="4000" noProof="0" dirty="0" smtClean="0"/>
          </a:p>
        </p:txBody>
      </p:sp>
      <p:sp>
        <p:nvSpPr>
          <p:cNvPr id="13" name="Title 2"/>
          <p:cNvSpPr txBox="1">
            <a:spLocks/>
          </p:cNvSpPr>
          <p:nvPr/>
        </p:nvSpPr>
        <p:spPr>
          <a:xfrm>
            <a:off x="1828800" y="1929824"/>
            <a:ext cx="23241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000" b="1" dirty="0" smtClean="0">
                <a:solidFill>
                  <a:srgbClr val="000000"/>
                </a:solidFill>
              </a:rPr>
              <a:t>Q(</a:t>
            </a:r>
            <a:r>
              <a:rPr lang="ko-KR" altLang="en-US" sz="4000" dirty="0" smtClean="0">
                <a:solidFill>
                  <a:srgbClr val="000000"/>
                </a:solidFill>
              </a:rPr>
              <a:t>문제</a:t>
            </a:r>
            <a:r>
              <a:rPr lang="en-US" altLang="ko-KR" sz="4000" dirty="0" smtClean="0">
                <a:solidFill>
                  <a:srgbClr val="000000"/>
                </a:solidFill>
              </a:rPr>
              <a:t>) </a:t>
            </a:r>
            <a:endParaRPr lang="en-US" sz="4000" noProof="0" dirty="0" smtClean="0"/>
          </a:p>
        </p:txBody>
      </p:sp>
      <p:sp>
        <p:nvSpPr>
          <p:cNvPr id="17" name="Title 2"/>
          <p:cNvSpPr txBox="1">
            <a:spLocks/>
          </p:cNvSpPr>
          <p:nvPr/>
        </p:nvSpPr>
        <p:spPr>
          <a:xfrm>
            <a:off x="0" y="940088"/>
            <a:ext cx="26670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825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000" dirty="0">
                <a:solidFill>
                  <a:srgbClr val="000000"/>
                </a:solidFill>
              </a:rPr>
              <a:t>SWBAT: </a:t>
            </a:r>
          </a:p>
          <a:p>
            <a:pPr lvl="0">
              <a:spcBef>
                <a:spcPct val="0"/>
              </a:spcBef>
              <a:defRPr/>
            </a:pPr>
            <a:r>
              <a:rPr lang="en-US" sz="4000" dirty="0">
                <a:solidFill>
                  <a:srgbClr val="000000"/>
                </a:solidFill>
              </a:rPr>
              <a:t>Ask/Answer</a:t>
            </a:r>
            <a:endParaRPr lang="en-US" sz="4000" b="1" dirty="0">
              <a:solidFill>
                <a:srgbClr val="000000"/>
              </a:solidFill>
            </a:endParaRPr>
          </a:p>
        </p:txBody>
      </p:sp>
      <p:sp>
        <p:nvSpPr>
          <p:cNvPr id="19" name="Title 2"/>
          <p:cNvSpPr txBox="1">
            <a:spLocks/>
          </p:cNvSpPr>
          <p:nvPr/>
        </p:nvSpPr>
        <p:spPr>
          <a:xfrm>
            <a:off x="0" y="1828800"/>
            <a:ext cx="990600" cy="583912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675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000" dirty="0" smtClean="0">
                <a:solidFill>
                  <a:srgbClr val="000000"/>
                </a:solidFill>
              </a:rPr>
              <a:t>Write</a:t>
            </a:r>
            <a:endParaRPr lang="en-US" sz="4000" b="1" dirty="0">
              <a:solidFill>
                <a:srgbClr val="000000"/>
              </a:solidFill>
            </a:endParaRPr>
          </a:p>
        </p:txBody>
      </p:sp>
      <p:sp>
        <p:nvSpPr>
          <p:cNvPr id="16" name="Title 2"/>
          <p:cNvSpPr txBox="1">
            <a:spLocks/>
          </p:cNvSpPr>
          <p:nvPr/>
        </p:nvSpPr>
        <p:spPr>
          <a:xfrm>
            <a:off x="0" y="5257800"/>
            <a:ext cx="5029200" cy="6858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lang="en-US" sz="4000" noProof="0" dirty="0" smtClean="0">
                <a:solidFill>
                  <a:srgbClr val="000000"/>
                </a:solidFill>
              </a:rPr>
              <a:t>(name) likes (</a:t>
            </a:r>
            <a:r>
              <a:rPr lang="en-US" sz="4000" u="sng" noProof="0" dirty="0" smtClean="0">
                <a:solidFill>
                  <a:srgbClr val="000000"/>
                </a:solidFill>
              </a:rPr>
              <a:t>food</a:t>
            </a:r>
            <a:r>
              <a:rPr lang="en-US" sz="4000" noProof="0" dirty="0" smtClean="0">
                <a:solidFill>
                  <a:srgbClr val="000000"/>
                </a:solidFill>
              </a:rPr>
              <a:t>)</a:t>
            </a:r>
            <a:endParaRPr lang="en-US" sz="4000" noProof="0" dirty="0" smtClean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8300" y="2668030"/>
            <a:ext cx="6972300" cy="1522970"/>
          </a:xfrm>
          <a:prstGeom prst="rect">
            <a:avLst/>
          </a:prstGeom>
        </p:spPr>
      </p:pic>
      <p:sp>
        <p:nvSpPr>
          <p:cNvPr id="20" name="Title 2"/>
          <p:cNvSpPr txBox="1">
            <a:spLocks/>
          </p:cNvSpPr>
          <p:nvPr/>
        </p:nvSpPr>
        <p:spPr>
          <a:xfrm>
            <a:off x="0" y="4597688"/>
            <a:ext cx="2057400" cy="583912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000" dirty="0" smtClean="0">
                <a:solidFill>
                  <a:srgbClr val="000000"/>
                </a:solidFill>
              </a:rPr>
              <a:t>Say/Write</a:t>
            </a:r>
            <a:endParaRPr lang="en-US" sz="40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0" y="0"/>
            <a:ext cx="4114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Student Book A (28)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4800600" y="6248400"/>
            <a:ext cx="42672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Activity Book A/B (28)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3299759"/>
            <a:ext cx="1905000" cy="2415241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8400" y="3299759"/>
            <a:ext cx="1905000" cy="2415241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299759"/>
            <a:ext cx="1905000" cy="2415241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10400" y="3276600"/>
            <a:ext cx="1905000" cy="2415241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2400" y="1145060"/>
            <a:ext cx="8305800" cy="17505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0" y="0"/>
            <a:ext cx="4114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noProof="0" dirty="0" smtClean="0">
                <a:solidFill>
                  <a:srgbClr val="FF0000"/>
                </a:solidFill>
              </a:rPr>
              <a:t>Answers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4800600" y="6248400"/>
            <a:ext cx="42672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Activity Book B (28)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685800" y="914400"/>
            <a:ext cx="8382000" cy="4953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noProof="0" dirty="0" smtClean="0">
                <a:solidFill>
                  <a:srgbClr val="FF0000"/>
                </a:solidFill>
              </a:rPr>
              <a:t>Answers</a:t>
            </a:r>
          </a:p>
          <a:p>
            <a:pPr marL="514350" lvl="0" indent="-514350">
              <a:spcBef>
                <a:spcPct val="0"/>
              </a:spcBef>
              <a:buAutoNum type="arabicPeriod"/>
            </a:pPr>
            <a:r>
              <a:rPr lang="en-US" sz="3500" b="1" noProof="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Do you like milk?</a:t>
            </a:r>
          </a:p>
          <a:p>
            <a:pPr marL="514350" lvl="0" indent="-514350">
              <a:spcBef>
                <a:spcPct val="0"/>
              </a:spcBef>
            </a:pPr>
            <a:r>
              <a:rPr lang="en-US" sz="3500" b="1" noProof="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Yes, I do.</a:t>
            </a:r>
          </a:p>
          <a:p>
            <a:pPr marL="514350" lvl="0" indent="-514350">
              <a:spcBef>
                <a:spcPct val="0"/>
              </a:spcBef>
            </a:pPr>
            <a:r>
              <a:rPr kumimoji="0" lang="en-US" sz="3500" b="1" i="0" u="none" strike="noStrike" kern="1200" cap="none" spc="0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2.</a:t>
            </a:r>
            <a:r>
              <a:rPr kumimoji="0" lang="en-US" sz="3500" b="1" i="0" u="none" strike="noStrike" kern="1200" cap="none" spc="0" normalizeH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Do you like yogurt?</a:t>
            </a:r>
          </a:p>
          <a:p>
            <a:pPr marL="514350" lvl="0" indent="-514350">
              <a:spcBef>
                <a:spcPct val="0"/>
              </a:spcBef>
            </a:pPr>
            <a:r>
              <a:rPr lang="en-US" sz="3500" b="1" baseline="0" noProof="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Yes,</a:t>
            </a:r>
            <a:r>
              <a:rPr lang="en-US" sz="3500" b="1" noProof="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I do.</a:t>
            </a:r>
          </a:p>
          <a:p>
            <a:pPr marL="514350" lvl="0" indent="-514350">
              <a:spcBef>
                <a:spcPct val="0"/>
              </a:spcBef>
            </a:pPr>
            <a:r>
              <a:rPr kumimoji="0" lang="en-US" sz="3500" b="1" i="0" u="none" strike="noStrike" kern="1200" cap="none" spc="0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3.</a:t>
            </a:r>
            <a:r>
              <a:rPr kumimoji="0" lang="en-US" sz="3500" b="1" i="0" u="none" strike="noStrike" kern="1200" cap="none" spc="0" normalizeH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Do you like cheese?</a:t>
            </a:r>
          </a:p>
          <a:p>
            <a:pPr marL="514350" lvl="0" indent="-514350">
              <a:spcBef>
                <a:spcPct val="0"/>
              </a:spcBef>
            </a:pPr>
            <a:r>
              <a:rPr lang="en-US" sz="3500" b="1" baseline="0" noProof="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No,</a:t>
            </a:r>
            <a:r>
              <a:rPr lang="en-US" sz="3500" b="1" noProof="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I don’t.</a:t>
            </a:r>
          </a:p>
          <a:p>
            <a:pPr marL="514350" lvl="0" indent="-514350">
              <a:spcBef>
                <a:spcPct val="0"/>
              </a:spcBef>
            </a:pPr>
            <a:r>
              <a:rPr kumimoji="0" lang="en-US" sz="3500" b="1" i="0" u="none" strike="noStrike" kern="1200" cap="none" spc="0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4. Do you like butter?</a:t>
            </a:r>
          </a:p>
          <a:p>
            <a:pPr marL="514350" lvl="0" indent="-514350">
              <a:spcBef>
                <a:spcPct val="0"/>
              </a:spcBef>
            </a:pPr>
            <a:r>
              <a:rPr lang="en-US" sz="3500" b="1" noProof="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No, I don’t.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457200" y="927100"/>
            <a:ext cx="5257800" cy="1282700"/>
            <a:chOff x="457200" y="1460500"/>
            <a:chExt cx="5257800" cy="1282700"/>
          </a:xfrm>
        </p:grpSpPr>
        <p:sp>
          <p:nvSpPr>
            <p:cNvPr id="13" name="Title 2"/>
            <p:cNvSpPr txBox="1">
              <a:spLocks/>
            </p:cNvSpPr>
            <p:nvPr/>
          </p:nvSpPr>
          <p:spPr>
            <a:xfrm>
              <a:off x="2133600" y="1787525"/>
              <a:ext cx="3581400" cy="685800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lvl="0" algn="ctr">
                <a:spcBef>
                  <a:spcPct val="0"/>
                </a:spcBef>
              </a:pPr>
              <a:r>
                <a:rPr lang="en-US" sz="4000" noProof="0" dirty="0" smtClean="0">
                  <a:solidFill>
                    <a:srgbClr val="000000"/>
                  </a:solidFill>
                </a:rPr>
                <a:t>likes (</a:t>
              </a:r>
              <a:r>
                <a:rPr lang="en-US" sz="4000" u="sng" noProof="0" dirty="0" smtClean="0">
                  <a:solidFill>
                    <a:srgbClr val="000000"/>
                  </a:solidFill>
                </a:rPr>
                <a:t>food</a:t>
              </a:r>
              <a:r>
                <a:rPr lang="en-US" sz="4000" noProof="0" dirty="0" smtClean="0">
                  <a:solidFill>
                    <a:srgbClr val="000000"/>
                  </a:solidFill>
                </a:rPr>
                <a:t>).</a:t>
              </a:r>
              <a:endParaRPr lang="en-US" sz="4000" noProof="0" dirty="0" smtClean="0"/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/>
            <a:srcRect r="12901"/>
            <a:stretch>
              <a:fillRect/>
            </a:stretch>
          </p:blipFill>
          <p:spPr>
            <a:xfrm>
              <a:off x="457200" y="1460500"/>
              <a:ext cx="2286000" cy="1282700"/>
            </a:xfrm>
            <a:prstGeom prst="rect">
              <a:avLst/>
            </a:prstGeom>
          </p:spPr>
        </p:pic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3909359"/>
            <a:ext cx="1905000" cy="2415241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10400" y="3886200"/>
            <a:ext cx="1905000" cy="2415241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grpSp>
        <p:nvGrpSpPr>
          <p:cNvPr id="21" name="Group 20"/>
          <p:cNvGrpSpPr/>
          <p:nvPr/>
        </p:nvGrpSpPr>
        <p:grpSpPr>
          <a:xfrm>
            <a:off x="4800600" y="3909359"/>
            <a:ext cx="1905000" cy="2415241"/>
            <a:chOff x="4800600" y="3909359"/>
            <a:chExt cx="1905000" cy="2415241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800600" y="3909359"/>
              <a:ext cx="1905000" cy="2415241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sp>
          <p:nvSpPr>
            <p:cNvPr id="6" name="Title 2"/>
            <p:cNvSpPr txBox="1">
              <a:spLocks/>
            </p:cNvSpPr>
            <p:nvPr/>
          </p:nvSpPr>
          <p:spPr>
            <a:xfrm>
              <a:off x="5410200" y="4724400"/>
              <a:ext cx="914400" cy="609600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Autofit/>
            </a:bodyPr>
            <a:lstStyle/>
            <a:p>
              <a:pPr lvl="0" algn="ctr">
                <a:spcBef>
                  <a:spcPct val="0"/>
                </a:spcBef>
              </a:pPr>
              <a:r>
                <a:rPr lang="en-US" sz="3500" b="1" noProof="0" dirty="0">
                  <a:solidFill>
                    <a:srgbClr val="FF0000"/>
                  </a:solidFill>
                </a:rPr>
                <a:t>X</a:t>
              </a:r>
              <a:endParaRPr kumimoji="0" lang="en-US" sz="3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438400" y="3909359"/>
            <a:ext cx="1905000" cy="2415241"/>
            <a:chOff x="2438400" y="3909359"/>
            <a:chExt cx="1905000" cy="2415241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438400" y="3909359"/>
              <a:ext cx="1905000" cy="2415241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sp>
          <p:nvSpPr>
            <p:cNvPr id="14" name="Title 2"/>
            <p:cNvSpPr txBox="1">
              <a:spLocks/>
            </p:cNvSpPr>
            <p:nvPr/>
          </p:nvSpPr>
          <p:spPr>
            <a:xfrm>
              <a:off x="3048000" y="4648200"/>
              <a:ext cx="914400" cy="609600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Autofit/>
            </a:bodyPr>
            <a:lstStyle/>
            <a:p>
              <a:pPr lvl="0" algn="ctr">
                <a:spcBef>
                  <a:spcPct val="0"/>
                </a:spcBef>
              </a:pPr>
              <a:r>
                <a:rPr lang="en-US" sz="3500" b="1" noProof="0" dirty="0">
                  <a:solidFill>
                    <a:srgbClr val="FF0000"/>
                  </a:solidFill>
                </a:rPr>
                <a:t>X</a:t>
              </a:r>
              <a:endParaRPr kumimoji="0" lang="en-US" sz="3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57200" y="2298700"/>
            <a:ext cx="7315200" cy="1282700"/>
            <a:chOff x="457200" y="1460500"/>
            <a:chExt cx="7315200" cy="1282700"/>
          </a:xfrm>
        </p:grpSpPr>
        <p:sp>
          <p:nvSpPr>
            <p:cNvPr id="17" name="Title 2"/>
            <p:cNvSpPr txBox="1">
              <a:spLocks/>
            </p:cNvSpPr>
            <p:nvPr/>
          </p:nvSpPr>
          <p:spPr>
            <a:xfrm>
              <a:off x="2133600" y="1787525"/>
              <a:ext cx="5638800" cy="685800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lvl="0" algn="ctr">
                <a:spcBef>
                  <a:spcPct val="0"/>
                </a:spcBef>
              </a:pPr>
              <a:r>
                <a:rPr lang="en-US" sz="4000" dirty="0">
                  <a:solidFill>
                    <a:srgbClr val="000000"/>
                  </a:solidFill>
                </a:rPr>
                <a:t>d</a:t>
              </a:r>
              <a:r>
                <a:rPr lang="en-US" sz="4000" noProof="0" dirty="0" err="1" smtClean="0">
                  <a:solidFill>
                    <a:srgbClr val="000000"/>
                  </a:solidFill>
                </a:rPr>
                <a:t>oes</a:t>
              </a:r>
              <a:r>
                <a:rPr lang="en-US" sz="4000" noProof="0" dirty="0" smtClean="0">
                  <a:solidFill>
                    <a:srgbClr val="000000"/>
                  </a:solidFill>
                </a:rPr>
                <a:t> not like (</a:t>
              </a:r>
              <a:r>
                <a:rPr lang="en-US" sz="4000" u="sng" noProof="0" dirty="0" smtClean="0">
                  <a:solidFill>
                    <a:srgbClr val="000000"/>
                  </a:solidFill>
                </a:rPr>
                <a:t>food</a:t>
              </a:r>
              <a:r>
                <a:rPr lang="en-US" sz="4000" noProof="0" dirty="0" smtClean="0">
                  <a:solidFill>
                    <a:srgbClr val="000000"/>
                  </a:solidFill>
                </a:rPr>
                <a:t>).</a:t>
              </a:r>
              <a:endParaRPr lang="en-US" sz="4000" noProof="0" dirty="0" smtClean="0"/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3"/>
            <a:srcRect r="12901"/>
            <a:stretch>
              <a:fillRect/>
            </a:stretch>
          </p:blipFill>
          <p:spPr>
            <a:xfrm>
              <a:off x="457200" y="1460500"/>
              <a:ext cx="2286000" cy="1282700"/>
            </a:xfrm>
            <a:prstGeom prst="rect">
              <a:avLst/>
            </a:prstGeom>
          </p:spPr>
        </p:pic>
      </p:grpSp>
      <p:sp>
        <p:nvSpPr>
          <p:cNvPr id="22" name="Title 2"/>
          <p:cNvSpPr txBox="1">
            <a:spLocks/>
          </p:cNvSpPr>
          <p:nvPr/>
        </p:nvSpPr>
        <p:spPr>
          <a:xfrm>
            <a:off x="0" y="76200"/>
            <a:ext cx="35814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82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000" noProof="0" dirty="0" smtClean="0">
                <a:solidFill>
                  <a:srgbClr val="FF0000"/>
                </a:solidFill>
              </a:rPr>
              <a:t>Student </a:t>
            </a:r>
            <a:r>
              <a:rPr lang="en-US" sz="4000" dirty="0" smtClean="0">
                <a:solidFill>
                  <a:srgbClr val="FF0000"/>
                </a:solidFill>
              </a:rPr>
              <a:t>Book C (29)</a:t>
            </a:r>
            <a:endParaRPr lang="en-US" sz="4000" noProof="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1524000" y="-76200"/>
            <a:ext cx="3733800" cy="533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sz="3000" dirty="0" smtClean="0"/>
              <a:t>Game Time </a:t>
            </a:r>
            <a:r>
              <a:rPr lang="en-US" sz="3000" dirty="0" err="1" smtClean="0"/>
              <a:t>게임</a:t>
            </a:r>
            <a:r>
              <a:rPr lang="en-US" sz="3000" dirty="0" smtClean="0"/>
              <a:t> </a:t>
            </a:r>
            <a:r>
              <a:rPr lang="en-US" sz="3000" dirty="0" err="1" smtClean="0"/>
              <a:t>시간</a:t>
            </a:r>
            <a:endParaRPr lang="en-US" sz="3000" dirty="0" smtClean="0"/>
          </a:p>
          <a:p>
            <a:pPr lvl="0" algn="ctr">
              <a:spcBef>
                <a:spcPct val="0"/>
              </a:spcBef>
            </a:pPr>
            <a:endParaRPr kumimoji="0" lang="en-US" sz="3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0" y="815975"/>
            <a:ext cx="5638800" cy="5356225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sng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Interview Your Friend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4000" noProof="0" dirty="0" smtClean="0">
              <a:solidFill>
                <a:srgbClr val="000000"/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-Ask</a:t>
            </a:r>
            <a:r>
              <a:rPr kumimoji="0" lang="en-US" sz="4000" b="0" i="0" u="none" strike="noStrike" kern="1200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your friend, “Do you like ____.”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aseline="0" noProof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-Write </a:t>
            </a:r>
            <a:r>
              <a:rPr lang="en-US" sz="400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their answers on your sheet.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-Tell the class,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“(</a:t>
            </a:r>
            <a:r>
              <a:rPr lang="en-US" sz="4000" u="sng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name</a:t>
            </a:r>
            <a:r>
              <a:rPr lang="en-US" sz="400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) likes ____.”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“(</a:t>
            </a:r>
            <a:r>
              <a:rPr kumimoji="0" lang="en-US" sz="4000" b="0" i="0" u="sng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name</a:t>
            </a:r>
            <a:r>
              <a:rPr kumimoji="0" lang="en-US" sz="4000" b="0" i="0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) does not like ____”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3000" b="0" i="0" u="sng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943600" y="228600"/>
          <a:ext cx="2971800" cy="637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0"/>
                <a:gridCol w="990600"/>
                <a:gridCol w="990600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Do you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like _______?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Likes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Does not like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Soup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Salad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Spaghetti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French Fries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Steak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Eggs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Apples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Oranges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Peaches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Milk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Yogurt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Cheese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Butter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3299759"/>
            <a:ext cx="1905000" cy="2415241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8400" y="3299759"/>
            <a:ext cx="1905000" cy="2415241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299759"/>
            <a:ext cx="1905000" cy="2415241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10400" y="3276600"/>
            <a:ext cx="1905000" cy="2415241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2400" y="1145060"/>
            <a:ext cx="8305800" cy="1750540"/>
          </a:xfrm>
          <a:prstGeom prst="rect">
            <a:avLst/>
          </a:prstGeom>
        </p:spPr>
      </p:pic>
      <p:sp>
        <p:nvSpPr>
          <p:cNvPr id="12" name="Title 2"/>
          <p:cNvSpPr txBox="1">
            <a:spLocks/>
          </p:cNvSpPr>
          <p:nvPr/>
        </p:nvSpPr>
        <p:spPr>
          <a:xfrm>
            <a:off x="76200" y="-51376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5" name="Group 14"/>
          <p:cNvGrpSpPr/>
          <p:nvPr/>
        </p:nvGrpSpPr>
        <p:grpSpPr>
          <a:xfrm>
            <a:off x="457200" y="927100"/>
            <a:ext cx="5257800" cy="1282700"/>
            <a:chOff x="457200" y="1460500"/>
            <a:chExt cx="5257800" cy="1282700"/>
          </a:xfrm>
        </p:grpSpPr>
        <p:sp>
          <p:nvSpPr>
            <p:cNvPr id="13" name="Title 2"/>
            <p:cNvSpPr txBox="1">
              <a:spLocks/>
            </p:cNvSpPr>
            <p:nvPr/>
          </p:nvSpPr>
          <p:spPr>
            <a:xfrm>
              <a:off x="2133600" y="1787525"/>
              <a:ext cx="3581400" cy="685800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lvl="0" algn="ctr">
                <a:spcBef>
                  <a:spcPct val="0"/>
                </a:spcBef>
              </a:pPr>
              <a:r>
                <a:rPr lang="en-US" sz="4000" noProof="0" dirty="0" smtClean="0">
                  <a:solidFill>
                    <a:srgbClr val="000000"/>
                  </a:solidFill>
                </a:rPr>
                <a:t>likes (</a:t>
              </a:r>
              <a:r>
                <a:rPr lang="en-US" sz="4000" u="sng" noProof="0" dirty="0" smtClean="0">
                  <a:solidFill>
                    <a:srgbClr val="000000"/>
                  </a:solidFill>
                </a:rPr>
                <a:t>food</a:t>
              </a:r>
              <a:r>
                <a:rPr lang="en-US" sz="4000" noProof="0" dirty="0" smtClean="0">
                  <a:solidFill>
                    <a:srgbClr val="000000"/>
                  </a:solidFill>
                </a:rPr>
                <a:t>).</a:t>
              </a:r>
              <a:endParaRPr lang="en-US" sz="4000" noProof="0" dirty="0" smtClean="0"/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/>
            <a:srcRect r="12901"/>
            <a:stretch>
              <a:fillRect/>
            </a:stretch>
          </p:blipFill>
          <p:spPr>
            <a:xfrm>
              <a:off x="457200" y="1460500"/>
              <a:ext cx="2286000" cy="1282700"/>
            </a:xfrm>
            <a:prstGeom prst="rect">
              <a:avLst/>
            </a:prstGeom>
          </p:spPr>
        </p:pic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3909359"/>
            <a:ext cx="1905000" cy="2415241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10400" y="3886200"/>
            <a:ext cx="1905000" cy="2415241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grpSp>
        <p:nvGrpSpPr>
          <p:cNvPr id="11" name="Group 20"/>
          <p:cNvGrpSpPr/>
          <p:nvPr/>
        </p:nvGrpSpPr>
        <p:grpSpPr>
          <a:xfrm>
            <a:off x="4800600" y="3909359"/>
            <a:ext cx="1905000" cy="2415241"/>
            <a:chOff x="4800600" y="3909359"/>
            <a:chExt cx="1905000" cy="2415241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800600" y="3909359"/>
              <a:ext cx="1905000" cy="2415241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sp>
          <p:nvSpPr>
            <p:cNvPr id="6" name="Title 2"/>
            <p:cNvSpPr txBox="1">
              <a:spLocks/>
            </p:cNvSpPr>
            <p:nvPr/>
          </p:nvSpPr>
          <p:spPr>
            <a:xfrm>
              <a:off x="5410200" y="4724400"/>
              <a:ext cx="914400" cy="609600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Autofit/>
            </a:bodyPr>
            <a:lstStyle/>
            <a:p>
              <a:pPr lvl="0" algn="ctr">
                <a:spcBef>
                  <a:spcPct val="0"/>
                </a:spcBef>
              </a:pPr>
              <a:r>
                <a:rPr lang="en-US" sz="3500" b="1" noProof="0" dirty="0">
                  <a:solidFill>
                    <a:srgbClr val="FF0000"/>
                  </a:solidFill>
                </a:rPr>
                <a:t>X</a:t>
              </a:r>
              <a:endParaRPr kumimoji="0" lang="en-US" sz="3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grpSp>
        <p:nvGrpSpPr>
          <p:cNvPr id="15" name="Group 19"/>
          <p:cNvGrpSpPr/>
          <p:nvPr/>
        </p:nvGrpSpPr>
        <p:grpSpPr>
          <a:xfrm>
            <a:off x="2438400" y="3909359"/>
            <a:ext cx="1905000" cy="2415241"/>
            <a:chOff x="2438400" y="3909359"/>
            <a:chExt cx="1905000" cy="2415241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438400" y="3909359"/>
              <a:ext cx="1905000" cy="2415241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sp>
          <p:nvSpPr>
            <p:cNvPr id="14" name="Title 2"/>
            <p:cNvSpPr txBox="1">
              <a:spLocks/>
            </p:cNvSpPr>
            <p:nvPr/>
          </p:nvSpPr>
          <p:spPr>
            <a:xfrm>
              <a:off x="3048000" y="4648200"/>
              <a:ext cx="914400" cy="609600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Autofit/>
            </a:bodyPr>
            <a:lstStyle/>
            <a:p>
              <a:pPr lvl="0" algn="ctr">
                <a:spcBef>
                  <a:spcPct val="0"/>
                </a:spcBef>
              </a:pPr>
              <a:r>
                <a:rPr lang="en-US" sz="3500" b="1" noProof="0" dirty="0">
                  <a:solidFill>
                    <a:srgbClr val="FF0000"/>
                  </a:solidFill>
                </a:rPr>
                <a:t>X</a:t>
              </a:r>
              <a:endParaRPr kumimoji="0" lang="en-US" sz="3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57200" y="2298700"/>
            <a:ext cx="7315200" cy="1282700"/>
            <a:chOff x="457200" y="1460500"/>
            <a:chExt cx="7315200" cy="1282700"/>
          </a:xfrm>
        </p:grpSpPr>
        <p:sp>
          <p:nvSpPr>
            <p:cNvPr id="17" name="Title 2"/>
            <p:cNvSpPr txBox="1">
              <a:spLocks/>
            </p:cNvSpPr>
            <p:nvPr/>
          </p:nvSpPr>
          <p:spPr>
            <a:xfrm>
              <a:off x="2133600" y="1787525"/>
              <a:ext cx="5638800" cy="685800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lvl="0" algn="ctr">
                <a:spcBef>
                  <a:spcPct val="0"/>
                </a:spcBef>
              </a:pPr>
              <a:r>
                <a:rPr lang="en-US" sz="4000" dirty="0">
                  <a:solidFill>
                    <a:srgbClr val="000000"/>
                  </a:solidFill>
                </a:rPr>
                <a:t>d</a:t>
              </a:r>
              <a:r>
                <a:rPr lang="en-US" sz="4000" noProof="0" dirty="0" err="1" smtClean="0">
                  <a:solidFill>
                    <a:srgbClr val="000000"/>
                  </a:solidFill>
                </a:rPr>
                <a:t>oes</a:t>
              </a:r>
              <a:r>
                <a:rPr lang="en-US" sz="4000" noProof="0" dirty="0" smtClean="0">
                  <a:solidFill>
                    <a:srgbClr val="000000"/>
                  </a:solidFill>
                </a:rPr>
                <a:t> not like (</a:t>
              </a:r>
              <a:r>
                <a:rPr lang="en-US" sz="4000" u="sng" noProof="0" dirty="0" smtClean="0">
                  <a:solidFill>
                    <a:srgbClr val="000000"/>
                  </a:solidFill>
                </a:rPr>
                <a:t>food</a:t>
              </a:r>
              <a:r>
                <a:rPr lang="en-US" sz="4000" noProof="0" dirty="0" smtClean="0">
                  <a:solidFill>
                    <a:srgbClr val="000000"/>
                  </a:solidFill>
                </a:rPr>
                <a:t>).</a:t>
              </a:r>
              <a:endParaRPr lang="en-US" sz="4000" noProof="0" dirty="0" smtClean="0"/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3"/>
            <a:srcRect r="12901"/>
            <a:stretch>
              <a:fillRect/>
            </a:stretch>
          </p:blipFill>
          <p:spPr>
            <a:xfrm>
              <a:off x="457200" y="1460500"/>
              <a:ext cx="2286000" cy="1282700"/>
            </a:xfrm>
            <a:prstGeom prst="rect">
              <a:avLst/>
            </a:prstGeom>
          </p:spPr>
        </p:pic>
      </p:grpSp>
      <p:sp>
        <p:nvSpPr>
          <p:cNvPr id="20" name="Title 2"/>
          <p:cNvSpPr txBox="1">
            <a:spLocks/>
          </p:cNvSpPr>
          <p:nvPr/>
        </p:nvSpPr>
        <p:spPr>
          <a:xfrm>
            <a:off x="76200" y="-51376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339</Words>
  <Application>Microsoft Macintosh PowerPoint</Application>
  <PresentationFormat>On-screen Show (4:3)</PresentationFormat>
  <Paragraphs>85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Script Mom: Do you want an apple? Girl 1: Yes! Boy 1: No! Mom: Excuse me? Girl 1: Yes, please. Boy 1: No, thank you. Boy 1: Do you want an apple, Ann? Ann: No, thank you. Ann: I have an apple!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Bugbusters</dc:creator>
  <cp:lastModifiedBy>Bugbusters</cp:lastModifiedBy>
  <cp:revision>11</cp:revision>
  <dcterms:created xsi:type="dcterms:W3CDTF">2011-12-28T05:21:01Z</dcterms:created>
  <dcterms:modified xsi:type="dcterms:W3CDTF">2011-12-28T05:52:10Z</dcterms:modified>
</cp:coreProperties>
</file>