
<file path=[Content_Types].xml><?xml version="1.0" encoding="utf-8"?>
<Types xmlns="http://schemas.openxmlformats.org/package/2006/content-types">
  <Override PartName="/ppt/slides/slide1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7" r:id="rId2"/>
    <p:sldId id="263" r:id="rId3"/>
    <p:sldId id="268" r:id="rId4"/>
    <p:sldId id="266" r:id="rId5"/>
    <p:sldId id="256" r:id="rId6"/>
    <p:sldId id="269" r:id="rId7"/>
    <p:sldId id="270" r:id="rId8"/>
    <p:sldId id="261" r:id="rId9"/>
    <p:sldId id="278" r:id="rId10"/>
    <p:sldId id="279" r:id="rId11"/>
    <p:sldId id="262" r:id="rId12"/>
    <p:sldId id="271" r:id="rId13"/>
    <p:sldId id="272" r:id="rId14"/>
    <p:sldId id="276" r:id="rId15"/>
    <p:sldId id="273" r:id="rId16"/>
    <p:sldId id="277" r:id="rId17"/>
    <p:sldId id="274" r:id="rId18"/>
    <p:sldId id="275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24" Type="http://schemas.openxmlformats.org/officeDocument/2006/relationships/tableStyles" Target="tableStyles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19" Type="http://schemas.openxmlformats.org/officeDocument/2006/relationships/slide" Target="slides/slide18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slide" Target="slides/slide1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D9996-78BB-644A-AEE8-49F983EA8C7D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F504F-54D9-A746-8735-9D9913C4D8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D9996-78BB-644A-AEE8-49F983EA8C7D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F504F-54D9-A746-8735-9D9913C4D8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D9996-78BB-644A-AEE8-49F983EA8C7D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F504F-54D9-A746-8735-9D9913C4D8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D9996-78BB-644A-AEE8-49F983EA8C7D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F504F-54D9-A746-8735-9D9913C4D8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D9996-78BB-644A-AEE8-49F983EA8C7D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F504F-54D9-A746-8735-9D9913C4D8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D9996-78BB-644A-AEE8-49F983EA8C7D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F504F-54D9-A746-8735-9D9913C4D8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D9996-78BB-644A-AEE8-49F983EA8C7D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F504F-54D9-A746-8735-9D9913C4D8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D9996-78BB-644A-AEE8-49F983EA8C7D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F504F-54D9-A746-8735-9D9913C4D8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D9996-78BB-644A-AEE8-49F983EA8C7D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F504F-54D9-A746-8735-9D9913C4D8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D9996-78BB-644A-AEE8-49F983EA8C7D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F504F-54D9-A746-8735-9D9913C4D8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D9996-78BB-644A-AEE8-49F983EA8C7D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F504F-54D9-A746-8735-9D9913C4D8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AD9996-78BB-644A-AEE8-49F983EA8C7D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EF504F-54D9-A746-8735-9D9913C4D8A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4" Type="http://schemas.openxmlformats.org/officeDocument/2006/relationships/image" Target="../media/image13.png"/><Relationship Id="rId4" Type="http://schemas.openxmlformats.org/officeDocument/2006/relationships/image" Target="../media/image3.png"/><Relationship Id="rId7" Type="http://schemas.openxmlformats.org/officeDocument/2006/relationships/image" Target="../media/image6.png"/><Relationship Id="rId11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0" Type="http://schemas.openxmlformats.org/officeDocument/2006/relationships/image" Target="../media/image8.png"/><Relationship Id="rId5" Type="http://schemas.openxmlformats.org/officeDocument/2006/relationships/image" Target="../media/image4.png"/><Relationship Id="rId12" Type="http://schemas.openxmlformats.org/officeDocument/2006/relationships/image" Target="../media/image10.png"/><Relationship Id="rId2" Type="http://schemas.openxmlformats.org/officeDocument/2006/relationships/image" Target="../media/image1.png"/><Relationship Id="rId9" Type="http://schemas.openxmlformats.org/officeDocument/2006/relationships/image" Target="../media/image11.png"/><Relationship Id="rId3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6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7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8.png"/><Relationship Id="rId6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4" Type="http://schemas.openxmlformats.org/officeDocument/2006/relationships/image" Target="../media/image13.png"/><Relationship Id="rId4" Type="http://schemas.openxmlformats.org/officeDocument/2006/relationships/image" Target="../media/image3.png"/><Relationship Id="rId7" Type="http://schemas.openxmlformats.org/officeDocument/2006/relationships/image" Target="../media/image6.png"/><Relationship Id="rId11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0" Type="http://schemas.openxmlformats.org/officeDocument/2006/relationships/image" Target="../media/image8.png"/><Relationship Id="rId5" Type="http://schemas.openxmlformats.org/officeDocument/2006/relationships/image" Target="../media/image4.png"/><Relationship Id="rId12" Type="http://schemas.openxmlformats.org/officeDocument/2006/relationships/image" Target="../media/image10.png"/><Relationship Id="rId2" Type="http://schemas.openxmlformats.org/officeDocument/2006/relationships/image" Target="../media/image1.png"/><Relationship Id="rId9" Type="http://schemas.openxmlformats.org/officeDocument/2006/relationships/image" Target="../media/image11.png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4" Type="http://schemas.openxmlformats.org/officeDocument/2006/relationships/image" Target="../media/image13.png"/><Relationship Id="rId4" Type="http://schemas.openxmlformats.org/officeDocument/2006/relationships/image" Target="../media/image3.png"/><Relationship Id="rId7" Type="http://schemas.openxmlformats.org/officeDocument/2006/relationships/image" Target="../media/image6.png"/><Relationship Id="rId11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0" Type="http://schemas.openxmlformats.org/officeDocument/2006/relationships/image" Target="../media/image8.png"/><Relationship Id="rId5" Type="http://schemas.openxmlformats.org/officeDocument/2006/relationships/image" Target="../media/image4.png"/><Relationship Id="rId12" Type="http://schemas.openxmlformats.org/officeDocument/2006/relationships/image" Target="../media/image10.png"/><Relationship Id="rId2" Type="http://schemas.openxmlformats.org/officeDocument/2006/relationships/image" Target="../media/image1.png"/><Relationship Id="rId9" Type="http://schemas.openxmlformats.org/officeDocument/2006/relationships/image" Target="../media/image11.png"/><Relationship Id="rId3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4" Type="http://schemas.openxmlformats.org/officeDocument/2006/relationships/image" Target="../media/image13.png"/><Relationship Id="rId4" Type="http://schemas.openxmlformats.org/officeDocument/2006/relationships/image" Target="../media/image3.png"/><Relationship Id="rId7" Type="http://schemas.openxmlformats.org/officeDocument/2006/relationships/image" Target="../media/image6.png"/><Relationship Id="rId11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0" Type="http://schemas.openxmlformats.org/officeDocument/2006/relationships/image" Target="../media/image8.png"/><Relationship Id="rId5" Type="http://schemas.openxmlformats.org/officeDocument/2006/relationships/image" Target="../media/image4.png"/><Relationship Id="rId12" Type="http://schemas.openxmlformats.org/officeDocument/2006/relationships/image" Target="../media/image10.png"/><Relationship Id="rId2" Type="http://schemas.openxmlformats.org/officeDocument/2006/relationships/image" Target="../media/image1.png"/><Relationship Id="rId9" Type="http://schemas.openxmlformats.org/officeDocument/2006/relationships/image" Target="../media/image1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8400" y="76200"/>
            <a:ext cx="4267200" cy="762000"/>
          </a:xfrm>
          <a:solidFill>
            <a:srgbClr val="FFF164"/>
          </a:solidFill>
        </p:spPr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0" y="1066800"/>
            <a:ext cx="9144000" cy="5562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SWBAT: 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4400" dirty="0" smtClean="0"/>
              <a:t>Ask/Answer</a:t>
            </a:r>
            <a:r>
              <a:rPr lang="en-US" sz="4400" dirty="0" smtClean="0"/>
              <a:t>: </a:t>
            </a:r>
          </a:p>
          <a:p>
            <a:pPr lvl="0">
              <a:spcBef>
                <a:spcPct val="0"/>
              </a:spcBef>
              <a:defRPr/>
            </a:pPr>
            <a:r>
              <a:rPr lang="en-US" sz="4400" b="1" dirty="0" smtClean="0"/>
              <a:t>Q</a:t>
            </a:r>
            <a:r>
              <a:rPr lang="en-US" sz="4400" b="1" dirty="0"/>
              <a:t>(</a:t>
            </a:r>
            <a:r>
              <a:rPr lang="ko-KR" altLang="en-US" sz="4400" dirty="0"/>
              <a:t>문제</a:t>
            </a:r>
            <a:r>
              <a:rPr lang="en-US" altLang="ko-KR" sz="4400" dirty="0" smtClean="0"/>
              <a:t>):</a:t>
            </a:r>
            <a:r>
              <a:rPr lang="en-US" sz="4400" dirty="0" smtClean="0"/>
              <a:t>“Who works at the </a:t>
            </a:r>
            <a:r>
              <a:rPr lang="en-US" sz="4400" u="sng" dirty="0" smtClean="0"/>
              <a:t>(</a:t>
            </a:r>
            <a:r>
              <a:rPr lang="en-US" sz="4400" u="sng" dirty="0" smtClean="0">
                <a:solidFill>
                  <a:srgbClr val="FF0000"/>
                </a:solidFill>
              </a:rPr>
              <a:t>supermarket</a:t>
            </a:r>
            <a:r>
              <a:rPr lang="en-US" sz="4400" u="sng" dirty="0" smtClean="0"/>
              <a:t>)</a:t>
            </a:r>
            <a:r>
              <a:rPr lang="en-US" sz="4400" dirty="0" smtClean="0"/>
              <a:t>?”</a:t>
            </a:r>
          </a:p>
          <a:p>
            <a:pPr lvl="0">
              <a:spcBef>
                <a:spcPct val="0"/>
              </a:spcBef>
              <a:defRPr/>
            </a:pPr>
            <a:r>
              <a:rPr lang="en-US" sz="4400" b="1" dirty="0"/>
              <a:t>A(</a:t>
            </a:r>
            <a:r>
              <a:rPr lang="ko-KR" altLang="en-US" sz="4400" dirty="0"/>
              <a:t>답변</a:t>
            </a:r>
            <a:r>
              <a:rPr lang="en-US" altLang="ko-KR" sz="4400" dirty="0" smtClean="0"/>
              <a:t>):</a:t>
            </a:r>
            <a:r>
              <a:rPr lang="en-US" sz="4400" dirty="0" smtClean="0"/>
              <a:t>“The (</a:t>
            </a:r>
            <a:r>
              <a:rPr lang="en-US" sz="4400" u="sng" dirty="0" smtClean="0">
                <a:solidFill>
                  <a:srgbClr val="FF0000"/>
                </a:solidFill>
              </a:rPr>
              <a:t>cashier</a:t>
            </a:r>
            <a:r>
              <a:rPr lang="en-US" sz="4400" dirty="0" smtClean="0"/>
              <a:t>) works at the (</a:t>
            </a:r>
            <a:r>
              <a:rPr lang="en-US" sz="4400" u="sng" dirty="0" smtClean="0">
                <a:solidFill>
                  <a:srgbClr val="FF0000"/>
                </a:solidFill>
              </a:rPr>
              <a:t>supermarket</a:t>
            </a:r>
            <a:r>
              <a:rPr lang="en-US" sz="4400" dirty="0" smtClean="0"/>
              <a:t>).</a:t>
            </a:r>
          </a:p>
          <a:p>
            <a:pPr lvl="0">
              <a:spcBef>
                <a:spcPct val="0"/>
              </a:spcBef>
              <a:defRPr/>
            </a:pPr>
            <a:endParaRPr lang="en-US" sz="4400" b="1" dirty="0" smtClean="0"/>
          </a:p>
          <a:p>
            <a:pPr lvl="0">
              <a:spcBef>
                <a:spcPct val="0"/>
              </a:spcBef>
              <a:defRPr/>
            </a:pPr>
            <a:r>
              <a:rPr lang="en-US" sz="4400" b="1" dirty="0" smtClean="0"/>
              <a:t>Q</a:t>
            </a:r>
            <a:r>
              <a:rPr lang="en-US" sz="4400" b="1" dirty="0"/>
              <a:t>(</a:t>
            </a:r>
            <a:r>
              <a:rPr lang="ko-KR" altLang="en-US" sz="4400" dirty="0"/>
              <a:t>문제</a:t>
            </a:r>
            <a:r>
              <a:rPr lang="en-US" altLang="ko-KR" sz="4400" dirty="0"/>
              <a:t>):</a:t>
            </a:r>
            <a:r>
              <a:rPr lang="en-US" sz="4400" dirty="0" smtClean="0"/>
              <a:t>“Where does the </a:t>
            </a:r>
            <a:r>
              <a:rPr lang="en-US" sz="4400" dirty="0"/>
              <a:t>(</a:t>
            </a:r>
            <a:r>
              <a:rPr lang="en-US" sz="4400" u="sng" dirty="0">
                <a:solidFill>
                  <a:srgbClr val="FF0000"/>
                </a:solidFill>
              </a:rPr>
              <a:t>cashier</a:t>
            </a:r>
            <a:r>
              <a:rPr lang="en-US" sz="4400" dirty="0"/>
              <a:t>) </a:t>
            </a:r>
            <a:r>
              <a:rPr lang="en-US" sz="4400" dirty="0" smtClean="0"/>
              <a:t>work</a:t>
            </a:r>
            <a:r>
              <a:rPr lang="en-US" sz="4400" smtClean="0"/>
              <a:t>?”</a:t>
            </a:r>
          </a:p>
          <a:p>
            <a:pPr lvl="0">
              <a:spcBef>
                <a:spcPct val="0"/>
              </a:spcBef>
              <a:defRPr/>
            </a:pPr>
            <a:r>
              <a:rPr lang="en-US" sz="4400" b="1" smtClean="0"/>
              <a:t>A</a:t>
            </a:r>
            <a:r>
              <a:rPr lang="en-US" sz="4400" b="1" dirty="0"/>
              <a:t>(</a:t>
            </a:r>
            <a:r>
              <a:rPr lang="ko-KR" altLang="en-US" sz="4400" dirty="0"/>
              <a:t>답변</a:t>
            </a:r>
            <a:r>
              <a:rPr lang="en-US" altLang="ko-KR" sz="4400" dirty="0"/>
              <a:t>):</a:t>
            </a:r>
            <a:r>
              <a:rPr lang="en-US" sz="4400" dirty="0" smtClean="0"/>
              <a:t>“</a:t>
            </a:r>
            <a:r>
              <a:rPr lang="en-US" sz="4400" dirty="0"/>
              <a:t>The (</a:t>
            </a:r>
            <a:r>
              <a:rPr lang="en-US" sz="4400" u="sng" dirty="0">
                <a:solidFill>
                  <a:srgbClr val="FF0000"/>
                </a:solidFill>
              </a:rPr>
              <a:t>cashier</a:t>
            </a:r>
            <a:r>
              <a:rPr lang="en-US" sz="4400" dirty="0" smtClean="0"/>
              <a:t>) works </a:t>
            </a:r>
            <a:r>
              <a:rPr lang="en-US" sz="4400" dirty="0" smtClean="0"/>
              <a:t>at </a:t>
            </a:r>
            <a:r>
              <a:rPr lang="en-US" sz="4400" dirty="0"/>
              <a:t>the (</a:t>
            </a:r>
            <a:r>
              <a:rPr lang="en-US" sz="4400" u="sng" dirty="0">
                <a:solidFill>
                  <a:srgbClr val="FF0000"/>
                </a:solidFill>
              </a:rPr>
              <a:t>supermarket</a:t>
            </a:r>
            <a:r>
              <a:rPr lang="en-US" sz="4400" dirty="0"/>
              <a:t>).</a:t>
            </a:r>
            <a:r>
              <a:rPr lang="en-US" sz="4400" dirty="0" smtClean="0"/>
              <a:t>”</a:t>
            </a:r>
          </a:p>
          <a:p>
            <a:pPr lvl="0">
              <a:spcBef>
                <a:spcPct val="0"/>
              </a:spcBef>
              <a:defRPr/>
            </a:pPr>
            <a:endParaRPr lang="en-US" sz="4400" dirty="0" smtClean="0"/>
          </a:p>
          <a:p>
            <a:pPr lvl="0">
              <a:spcBef>
                <a:spcPct val="0"/>
              </a:spcBef>
              <a:defRPr/>
            </a:pPr>
            <a:r>
              <a:rPr lang="en-US" sz="4400" dirty="0" smtClean="0"/>
              <a:t>Write: the above phrases</a:t>
            </a:r>
            <a:endParaRPr lang="en-US" sz="4400" dirty="0" smtClean="0"/>
          </a:p>
          <a:p>
            <a:pPr lvl="0" algn="ctr">
              <a:spcBef>
                <a:spcPct val="0"/>
              </a:spcBef>
              <a:defRPr/>
            </a:pPr>
            <a:endParaRPr lang="en-US" sz="4400" dirty="0" smtClean="0"/>
          </a:p>
          <a:p>
            <a:pPr lvl="0" algn="ctr">
              <a:spcBef>
                <a:spcPct val="0"/>
              </a:spcBef>
              <a:defRPr/>
            </a:pPr>
            <a:endParaRPr lang="en-US" sz="4400" dirty="0"/>
          </a:p>
          <a:p>
            <a:pPr lvl="0" algn="ctr">
              <a:spcBef>
                <a:spcPct val="0"/>
              </a:spcBef>
              <a:defRPr/>
            </a:pPr>
            <a:endParaRPr lang="en-US" sz="4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38184" y="76200"/>
            <a:ext cx="4710108" cy="584776"/>
          </a:xfrm>
          <a:prstGeom prst="rect">
            <a:avLst/>
          </a:prstGeom>
          <a:solidFill>
            <a:srgbClr val="FFF164"/>
          </a:solidFill>
          <a:ln w="762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Occupations(</a:t>
            </a:r>
            <a:r>
              <a:rPr lang="ko-KR" sz="3200" dirty="0" smtClean="0"/>
              <a:t>직업</a:t>
            </a:r>
            <a:r>
              <a:rPr lang="en-US" altLang="ko-KR" sz="3000" dirty="0" smtClean="0"/>
              <a:t>)</a:t>
            </a:r>
            <a:endParaRPr lang="en-US" sz="3000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-76201" y="810161"/>
            <a:ext cx="9252479" cy="1323439"/>
          </a:xfrm>
          <a:prstGeom prst="rect">
            <a:avLst/>
          </a:prstGeom>
          <a:solidFill>
            <a:srgbClr val="FFF164"/>
          </a:solidFill>
        </p:spPr>
        <p:txBody>
          <a:bodyPr wrap="square" rtlCol="0">
            <a:spAutoFit/>
          </a:bodyPr>
          <a:lstStyle/>
          <a:p>
            <a:r>
              <a:rPr lang="en-US" sz="3000" b="1" dirty="0" smtClean="0"/>
              <a:t>Question (</a:t>
            </a:r>
            <a:r>
              <a:rPr lang="ko-KR" sz="3000" dirty="0" smtClean="0"/>
              <a:t>문제</a:t>
            </a:r>
            <a:r>
              <a:rPr lang="en-US" altLang="ko-KR" sz="3000" dirty="0" smtClean="0"/>
              <a:t>)</a:t>
            </a:r>
            <a:r>
              <a:rPr lang="en-US" sz="4000" b="1" dirty="0" smtClean="0"/>
              <a:t>:</a:t>
            </a:r>
            <a:r>
              <a:rPr lang="en-US" sz="3500" b="1" dirty="0" smtClean="0"/>
              <a:t>Where does the_______ work?</a:t>
            </a:r>
          </a:p>
          <a:p>
            <a:r>
              <a:rPr lang="en-US" sz="3000" b="1" dirty="0" smtClean="0"/>
              <a:t>Answer (</a:t>
            </a:r>
            <a:r>
              <a:rPr lang="ko-KR" altLang="en-US" sz="3000" dirty="0" smtClean="0"/>
              <a:t>답변</a:t>
            </a:r>
            <a:r>
              <a:rPr lang="en-US" altLang="ko-KR" sz="3000" dirty="0" smtClean="0"/>
              <a:t>)</a:t>
            </a:r>
            <a:r>
              <a:rPr lang="en-US" sz="4000" b="1" dirty="0" smtClean="0"/>
              <a:t>:</a:t>
            </a:r>
            <a:r>
              <a:rPr lang="en-US" sz="3500" b="1" dirty="0" smtClean="0"/>
              <a:t>The ______ works at the ________.</a:t>
            </a:r>
            <a:endParaRPr lang="en-US" sz="3500" b="1" dirty="0" smtClean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8400" y="2377309"/>
            <a:ext cx="2438400" cy="2581246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0923" y="2539220"/>
            <a:ext cx="2375877" cy="2581246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10923" y="2819136"/>
            <a:ext cx="2375877" cy="26543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10923" y="2929202"/>
            <a:ext cx="2375877" cy="26543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10923" y="3074988"/>
            <a:ext cx="2250831" cy="26543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10923" y="3277099"/>
            <a:ext cx="2250831" cy="26543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6708" y="2620698"/>
            <a:ext cx="3830107" cy="2337857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31877" y="2922029"/>
            <a:ext cx="3581400" cy="2362729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08077" y="3220773"/>
            <a:ext cx="3581400" cy="2362729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08077" y="3568670"/>
            <a:ext cx="3581400" cy="2362729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08077" y="3829843"/>
            <a:ext cx="3830107" cy="2337857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08077" y="4146286"/>
            <a:ext cx="3830107" cy="2337857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sp>
        <p:nvSpPr>
          <p:cNvPr id="43" name="TextBox 42"/>
          <p:cNvSpPr txBox="1"/>
          <p:nvPr/>
        </p:nvSpPr>
        <p:spPr>
          <a:xfrm>
            <a:off x="6934200" y="1524000"/>
            <a:ext cx="1840267" cy="4770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500" dirty="0" smtClean="0">
                <a:solidFill>
                  <a:srgbClr val="0000FF"/>
                </a:solidFill>
              </a:rPr>
              <a:t>supermarket</a:t>
            </a:r>
            <a:endParaRPr lang="en-US" sz="2500" dirty="0">
              <a:solidFill>
                <a:srgbClr val="0000FF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165477" y="1447800"/>
            <a:ext cx="1294871" cy="553998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cashier</a:t>
            </a:r>
            <a:endParaRPr lang="en-US" sz="3000" dirty="0">
              <a:solidFill>
                <a:srgbClr val="FF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715000" y="817602"/>
            <a:ext cx="1294871" cy="553998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cashier</a:t>
            </a:r>
            <a:endParaRPr lang="en-US" sz="3000" dirty="0">
              <a:solidFill>
                <a:srgbClr val="FF0000"/>
              </a:solidFill>
            </a:endParaRPr>
          </a:p>
        </p:txBody>
      </p:sp>
      <p:sp>
        <p:nvSpPr>
          <p:cNvPr id="21" name="Title 2"/>
          <p:cNvSpPr>
            <a:spLocks noGrp="1"/>
          </p:cNvSpPr>
          <p:nvPr>
            <p:ph type="ctrTitle"/>
          </p:nvPr>
        </p:nvSpPr>
        <p:spPr>
          <a:xfrm>
            <a:off x="0" y="1"/>
            <a:ext cx="3657600" cy="660976"/>
          </a:xfrm>
          <a:solidFill>
            <a:srgbClr val="FFF164"/>
          </a:solidFill>
        </p:spPr>
        <p:txBody>
          <a:bodyPr anchor="t">
            <a:normAutofit fontScale="90000"/>
          </a:bodyPr>
          <a:lstStyle/>
          <a:p>
            <a:r>
              <a:rPr lang="en-US" b="1" dirty="0" smtClean="0"/>
              <a:t>Review </a:t>
            </a:r>
            <a:r>
              <a:rPr lang="ko-KR" altLang="en-US" b="1" dirty="0" smtClean="0"/>
              <a:t>리뷰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609600" y="152400"/>
            <a:ext cx="3733801" cy="4181446"/>
            <a:chOff x="609600" y="152400"/>
            <a:chExt cx="3733801" cy="4181446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71600" y="1752600"/>
              <a:ext cx="2438400" cy="2581246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sp>
          <p:nvSpPr>
            <p:cNvPr id="13" name="TextBox 12"/>
            <p:cNvSpPr txBox="1"/>
            <p:nvPr/>
          </p:nvSpPr>
          <p:spPr>
            <a:xfrm>
              <a:off x="609600" y="152400"/>
              <a:ext cx="3733801" cy="1323439"/>
            </a:xfrm>
            <a:prstGeom prst="rect">
              <a:avLst/>
            </a:prstGeom>
            <a:solidFill>
              <a:srgbClr val="FFF164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b="1" dirty="0" smtClean="0"/>
                <a:t>Where does the </a:t>
              </a:r>
            </a:p>
            <a:p>
              <a:pPr algn="ctr"/>
              <a:r>
                <a:rPr lang="en-US" sz="4000" b="1" dirty="0" smtClean="0"/>
                <a:t>cashier work?</a:t>
              </a:r>
              <a:endParaRPr lang="en-US" sz="4000" b="1" dirty="0" smtClean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181600" y="152400"/>
            <a:ext cx="3733801" cy="4181446"/>
            <a:chOff x="609600" y="152400"/>
            <a:chExt cx="3733801" cy="4181446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71600" y="1752600"/>
              <a:ext cx="2438400" cy="2581246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sp>
          <p:nvSpPr>
            <p:cNvPr id="18" name="TextBox 17"/>
            <p:cNvSpPr txBox="1"/>
            <p:nvPr/>
          </p:nvSpPr>
          <p:spPr>
            <a:xfrm>
              <a:off x="609600" y="152400"/>
              <a:ext cx="3733801" cy="1323439"/>
            </a:xfrm>
            <a:prstGeom prst="rect">
              <a:avLst/>
            </a:prstGeom>
            <a:solidFill>
              <a:srgbClr val="FFF164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b="1" dirty="0" smtClean="0"/>
                <a:t>Where does the </a:t>
              </a:r>
            </a:p>
            <a:p>
              <a:pPr algn="ctr"/>
              <a:r>
                <a:rPr lang="en-US" sz="4000" b="1" dirty="0" smtClean="0"/>
                <a:t>cashier work?</a:t>
              </a:r>
              <a:endParaRPr lang="en-US" sz="4000" b="1" dirty="0" smtClean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609600" y="152400"/>
            <a:ext cx="3733801" cy="4333846"/>
            <a:chOff x="609600" y="152400"/>
            <a:chExt cx="3733801" cy="4333846"/>
          </a:xfrm>
        </p:grpSpPr>
        <p:sp>
          <p:nvSpPr>
            <p:cNvPr id="13" name="TextBox 12"/>
            <p:cNvSpPr txBox="1"/>
            <p:nvPr/>
          </p:nvSpPr>
          <p:spPr>
            <a:xfrm>
              <a:off x="609600" y="152400"/>
              <a:ext cx="3733801" cy="1323439"/>
            </a:xfrm>
            <a:prstGeom prst="rect">
              <a:avLst/>
            </a:prstGeom>
            <a:solidFill>
              <a:srgbClr val="FFF164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b="1" dirty="0" smtClean="0"/>
                <a:t>Where does the </a:t>
              </a:r>
            </a:p>
            <a:p>
              <a:pPr algn="ctr"/>
              <a:r>
                <a:rPr lang="en-US" sz="4000" b="1" dirty="0" smtClean="0"/>
                <a:t>librarian work?</a:t>
              </a:r>
              <a:endParaRPr lang="en-US" sz="4000" b="1" dirty="0" smtClean="0"/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89184" y="1905000"/>
              <a:ext cx="2375877" cy="2581246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</p:grpSp>
      <p:grpSp>
        <p:nvGrpSpPr>
          <p:cNvPr id="14" name="Group 13"/>
          <p:cNvGrpSpPr/>
          <p:nvPr/>
        </p:nvGrpSpPr>
        <p:grpSpPr>
          <a:xfrm>
            <a:off x="5181600" y="152400"/>
            <a:ext cx="3733801" cy="4333846"/>
            <a:chOff x="609600" y="152400"/>
            <a:chExt cx="3733801" cy="4333846"/>
          </a:xfrm>
        </p:grpSpPr>
        <p:sp>
          <p:nvSpPr>
            <p:cNvPr id="15" name="TextBox 14"/>
            <p:cNvSpPr txBox="1"/>
            <p:nvPr/>
          </p:nvSpPr>
          <p:spPr>
            <a:xfrm>
              <a:off x="609600" y="152400"/>
              <a:ext cx="3733801" cy="1323439"/>
            </a:xfrm>
            <a:prstGeom prst="rect">
              <a:avLst/>
            </a:prstGeom>
            <a:solidFill>
              <a:srgbClr val="FFF164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b="1" dirty="0" smtClean="0"/>
                <a:t>Where does the </a:t>
              </a:r>
            </a:p>
            <a:p>
              <a:pPr algn="ctr"/>
              <a:r>
                <a:rPr lang="en-US" sz="4000" b="1" dirty="0" smtClean="0"/>
                <a:t>librarian work?</a:t>
              </a:r>
              <a:endParaRPr lang="en-US" sz="4000" b="1" dirty="0" smtClean="0"/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89184" y="1905000"/>
              <a:ext cx="2375877" cy="2581246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5181600" y="228600"/>
            <a:ext cx="3733801" cy="1938992"/>
          </a:xfrm>
          <a:prstGeom prst="rect">
            <a:avLst/>
          </a:prstGeom>
          <a:solidFill>
            <a:srgbClr val="FFF16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Where does the </a:t>
            </a:r>
          </a:p>
          <a:p>
            <a:pPr algn="ctr"/>
            <a:r>
              <a:rPr lang="en-US" sz="4000" b="1" dirty="0" smtClean="0"/>
              <a:t>postal worker work?</a:t>
            </a:r>
            <a:endParaRPr lang="en-US" sz="4000" b="1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609600" y="228600"/>
            <a:ext cx="3733801" cy="1938992"/>
          </a:xfrm>
          <a:prstGeom prst="rect">
            <a:avLst/>
          </a:prstGeom>
          <a:solidFill>
            <a:srgbClr val="FFF16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Where does the </a:t>
            </a:r>
          </a:p>
          <a:p>
            <a:pPr algn="ctr"/>
            <a:r>
              <a:rPr lang="en-US" sz="4000" b="1" dirty="0"/>
              <a:t>p</a:t>
            </a:r>
            <a:r>
              <a:rPr lang="en-US" sz="4000" b="1" dirty="0" smtClean="0"/>
              <a:t>ostal worker work?</a:t>
            </a:r>
            <a:endParaRPr lang="en-US" sz="4000" b="1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2209800"/>
            <a:ext cx="2375877" cy="26543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5861" y="2298700"/>
            <a:ext cx="2375877" cy="26543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5181600" y="228600"/>
            <a:ext cx="3733801" cy="1323439"/>
          </a:xfrm>
          <a:prstGeom prst="rect">
            <a:avLst/>
          </a:prstGeom>
          <a:solidFill>
            <a:srgbClr val="FFF16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Where does the </a:t>
            </a:r>
          </a:p>
          <a:p>
            <a:pPr algn="ctr"/>
            <a:r>
              <a:rPr lang="en-US" sz="4000" b="1" dirty="0"/>
              <a:t>v</a:t>
            </a:r>
            <a:r>
              <a:rPr lang="en-US" sz="4000" b="1" dirty="0" smtClean="0"/>
              <a:t>et work?</a:t>
            </a:r>
            <a:endParaRPr lang="en-US" sz="4000" b="1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609600" y="228600"/>
            <a:ext cx="3733801" cy="1323439"/>
          </a:xfrm>
          <a:prstGeom prst="rect">
            <a:avLst/>
          </a:prstGeom>
          <a:solidFill>
            <a:srgbClr val="FFF16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Where does the </a:t>
            </a:r>
          </a:p>
          <a:p>
            <a:pPr algn="ctr"/>
            <a:r>
              <a:rPr lang="en-US" sz="4000" b="1" dirty="0"/>
              <a:t>v</a:t>
            </a:r>
            <a:r>
              <a:rPr lang="en-US" sz="4000" b="1" dirty="0" smtClean="0"/>
              <a:t>et </a:t>
            </a:r>
            <a:r>
              <a:rPr lang="en-US" sz="4000" b="1" dirty="0" smtClean="0"/>
              <a:t>work?</a:t>
            </a:r>
            <a:endParaRPr lang="en-US" sz="4000" b="1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0" y="2266950"/>
            <a:ext cx="2250831" cy="26543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2419350"/>
            <a:ext cx="2250831" cy="26543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762000" y="381000"/>
            <a:ext cx="3733801" cy="1323439"/>
          </a:xfrm>
          <a:prstGeom prst="rect">
            <a:avLst/>
          </a:prstGeom>
          <a:solidFill>
            <a:srgbClr val="FFF16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Who works at the library?</a:t>
            </a:r>
            <a:endParaRPr lang="en-US" sz="4000" b="1" dirty="0" smtClean="0"/>
          </a:p>
        </p:txBody>
      </p:sp>
      <p:sp>
        <p:nvSpPr>
          <p:cNvPr id="22" name="TextBox 21"/>
          <p:cNvSpPr txBox="1"/>
          <p:nvPr/>
        </p:nvSpPr>
        <p:spPr>
          <a:xfrm>
            <a:off x="5105400" y="381000"/>
            <a:ext cx="3733801" cy="1323439"/>
          </a:xfrm>
          <a:prstGeom prst="rect">
            <a:avLst/>
          </a:prstGeom>
          <a:solidFill>
            <a:srgbClr val="FFF16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Who works at the library?</a:t>
            </a:r>
            <a:endParaRPr lang="en-US" sz="4000" b="1" dirty="0" smtClean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2908300"/>
            <a:ext cx="2590800" cy="1709208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0" y="2908300"/>
            <a:ext cx="2590800" cy="1709208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762000" y="381000"/>
            <a:ext cx="3733801" cy="4218516"/>
            <a:chOff x="762000" y="381000"/>
            <a:chExt cx="3733801" cy="4218516"/>
          </a:xfrm>
        </p:grpSpPr>
        <p:sp>
          <p:nvSpPr>
            <p:cNvPr id="17" name="TextBox 16"/>
            <p:cNvSpPr txBox="1"/>
            <p:nvPr/>
          </p:nvSpPr>
          <p:spPr>
            <a:xfrm>
              <a:off x="762000" y="381000"/>
              <a:ext cx="3733801" cy="1938992"/>
            </a:xfrm>
            <a:prstGeom prst="rect">
              <a:avLst/>
            </a:prstGeom>
            <a:solidFill>
              <a:srgbClr val="FFF164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b="1" dirty="0" smtClean="0"/>
                <a:t>Who works at the animal hospital?</a:t>
              </a:r>
              <a:endParaRPr lang="en-US" sz="4000" b="1" dirty="0" smtClean="0"/>
            </a:p>
          </p:txBody>
        </p:sp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43000" y="2908300"/>
              <a:ext cx="2770716" cy="1691216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</p:grpSp>
      <p:grpSp>
        <p:nvGrpSpPr>
          <p:cNvPr id="3" name="Group 20"/>
          <p:cNvGrpSpPr/>
          <p:nvPr/>
        </p:nvGrpSpPr>
        <p:grpSpPr>
          <a:xfrm>
            <a:off x="5105400" y="381000"/>
            <a:ext cx="3733801" cy="4218516"/>
            <a:chOff x="762000" y="381000"/>
            <a:chExt cx="3733801" cy="4218516"/>
          </a:xfrm>
        </p:grpSpPr>
        <p:sp>
          <p:nvSpPr>
            <p:cNvPr id="22" name="TextBox 21"/>
            <p:cNvSpPr txBox="1"/>
            <p:nvPr/>
          </p:nvSpPr>
          <p:spPr>
            <a:xfrm>
              <a:off x="762000" y="381000"/>
              <a:ext cx="3733801" cy="1938992"/>
            </a:xfrm>
            <a:prstGeom prst="rect">
              <a:avLst/>
            </a:prstGeom>
            <a:solidFill>
              <a:srgbClr val="FFF164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b="1" dirty="0" smtClean="0"/>
                <a:t>Who works at the animal hospital?</a:t>
              </a:r>
              <a:endParaRPr lang="en-US" sz="4000" b="1" dirty="0" smtClean="0"/>
            </a:p>
          </p:txBody>
        </p:sp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43000" y="2908300"/>
              <a:ext cx="2770716" cy="1691216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762000" y="381000"/>
            <a:ext cx="3733801" cy="3977216"/>
            <a:chOff x="762000" y="381000"/>
            <a:chExt cx="3733801" cy="3977216"/>
          </a:xfrm>
        </p:grpSpPr>
        <p:sp>
          <p:nvSpPr>
            <p:cNvPr id="17" name="TextBox 16"/>
            <p:cNvSpPr txBox="1"/>
            <p:nvPr/>
          </p:nvSpPr>
          <p:spPr>
            <a:xfrm>
              <a:off x="762000" y="381000"/>
              <a:ext cx="3733801" cy="1323439"/>
            </a:xfrm>
            <a:prstGeom prst="rect">
              <a:avLst/>
            </a:prstGeom>
            <a:solidFill>
              <a:srgbClr val="FFF164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b="1" dirty="0" smtClean="0"/>
                <a:t>Who works at the restaurant?</a:t>
              </a:r>
              <a:endParaRPr lang="en-US" sz="4000" b="1" dirty="0" smtClean="0"/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19200" y="2667000"/>
              <a:ext cx="2770716" cy="1691216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</p:grpSp>
      <p:grpSp>
        <p:nvGrpSpPr>
          <p:cNvPr id="20" name="Group 19"/>
          <p:cNvGrpSpPr/>
          <p:nvPr/>
        </p:nvGrpSpPr>
        <p:grpSpPr>
          <a:xfrm>
            <a:off x="4800599" y="381000"/>
            <a:ext cx="3733801" cy="3977216"/>
            <a:chOff x="762000" y="381000"/>
            <a:chExt cx="3733801" cy="3977216"/>
          </a:xfrm>
        </p:grpSpPr>
        <p:sp>
          <p:nvSpPr>
            <p:cNvPr id="21" name="TextBox 20"/>
            <p:cNvSpPr txBox="1"/>
            <p:nvPr/>
          </p:nvSpPr>
          <p:spPr>
            <a:xfrm>
              <a:off x="762000" y="381000"/>
              <a:ext cx="3733801" cy="1323439"/>
            </a:xfrm>
            <a:prstGeom prst="rect">
              <a:avLst/>
            </a:prstGeom>
            <a:solidFill>
              <a:srgbClr val="FFF164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b="1" dirty="0" smtClean="0"/>
                <a:t>Who works at the restaurant?</a:t>
              </a:r>
              <a:endParaRPr lang="en-US" sz="4000" b="1" dirty="0" smtClean="0"/>
            </a:p>
          </p:txBody>
        </p:sp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19200" y="2667000"/>
              <a:ext cx="2770716" cy="1691216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762000" y="381000"/>
            <a:ext cx="3733801" cy="1938992"/>
          </a:xfrm>
          <a:prstGeom prst="rect">
            <a:avLst/>
          </a:prstGeom>
          <a:solidFill>
            <a:srgbClr val="FFF16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Who works at the department store?</a:t>
            </a:r>
            <a:endParaRPr lang="en-US" sz="4000" b="1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5029200" y="457200"/>
            <a:ext cx="3733801" cy="1938992"/>
          </a:xfrm>
          <a:prstGeom prst="rect">
            <a:avLst/>
          </a:prstGeom>
          <a:solidFill>
            <a:srgbClr val="FFF16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Who works at the department store?</a:t>
            </a:r>
            <a:endParaRPr lang="en-US" sz="4000" b="1" dirty="0" smtClean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2971800"/>
            <a:ext cx="2590800" cy="1709208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0" y="2971800"/>
            <a:ext cx="2590800" cy="1709208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67922" y="76200"/>
            <a:ext cx="3980369" cy="584776"/>
          </a:xfrm>
          <a:prstGeom prst="rect">
            <a:avLst/>
          </a:prstGeom>
          <a:solidFill>
            <a:srgbClr val="FFF164"/>
          </a:solidFill>
          <a:ln w="762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Occupations(</a:t>
            </a:r>
            <a:r>
              <a:rPr lang="ko-KR" sz="3200" dirty="0" smtClean="0"/>
              <a:t>직업</a:t>
            </a:r>
            <a:r>
              <a:rPr lang="en-US" altLang="ko-KR" sz="3000" dirty="0" smtClean="0"/>
              <a:t>)</a:t>
            </a:r>
            <a:endParaRPr lang="en-US" sz="30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76200" y="0"/>
            <a:ext cx="49536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Student Book </a:t>
            </a:r>
            <a:r>
              <a:rPr lang="en-US" sz="4000" b="1" dirty="0" smtClean="0">
                <a:solidFill>
                  <a:srgbClr val="FF0000"/>
                </a:solidFill>
              </a:rPr>
              <a:t>A/B (</a:t>
            </a:r>
            <a:r>
              <a:rPr lang="en-US" sz="4000" b="1" dirty="0" smtClean="0">
                <a:solidFill>
                  <a:srgbClr val="FF0000"/>
                </a:solidFill>
              </a:rPr>
              <a:t>22</a:t>
            </a:r>
            <a:r>
              <a:rPr lang="en-US" sz="4000" b="1" dirty="0" smtClean="0">
                <a:solidFill>
                  <a:srgbClr val="FF0000"/>
                </a:solidFill>
              </a:rPr>
              <a:t>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43400" y="6150114"/>
            <a:ext cx="48914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Activity Book A/B (</a:t>
            </a:r>
            <a:r>
              <a:rPr lang="en-US" sz="4000" b="1" dirty="0" smtClean="0">
                <a:solidFill>
                  <a:srgbClr val="FF0000"/>
                </a:solidFill>
              </a:rPr>
              <a:t>22</a:t>
            </a:r>
            <a:r>
              <a:rPr lang="en-US" sz="4000" b="1" dirty="0" smtClean="0">
                <a:solidFill>
                  <a:srgbClr val="FF0000"/>
                </a:solidFill>
              </a:rPr>
              <a:t>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07886"/>
            <a:ext cx="2438400" cy="2581246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7123" y="771554"/>
            <a:ext cx="2375877" cy="2581246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67923" y="762000"/>
            <a:ext cx="2375877" cy="26543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3724246"/>
            <a:ext cx="2375877" cy="26543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06430" y="3657600"/>
            <a:ext cx="2250831" cy="26543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57800" y="3594100"/>
            <a:ext cx="2250831" cy="26543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38184" y="76200"/>
            <a:ext cx="4710108" cy="584776"/>
          </a:xfrm>
          <a:prstGeom prst="rect">
            <a:avLst/>
          </a:prstGeom>
          <a:solidFill>
            <a:srgbClr val="FFF164"/>
          </a:solidFill>
          <a:ln w="762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Occupations(</a:t>
            </a:r>
            <a:r>
              <a:rPr lang="ko-KR" sz="3200" dirty="0" smtClean="0"/>
              <a:t>직업</a:t>
            </a:r>
            <a:r>
              <a:rPr lang="en-US" altLang="ko-KR" sz="3000" dirty="0" smtClean="0"/>
              <a:t>)</a:t>
            </a:r>
            <a:endParaRPr lang="en-US" sz="30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76200" y="0"/>
            <a:ext cx="44063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Student Book</a:t>
            </a:r>
            <a:r>
              <a:rPr lang="en-US" sz="4000" b="1" dirty="0" smtClean="0">
                <a:solidFill>
                  <a:srgbClr val="FF0000"/>
                </a:solidFill>
              </a:rPr>
              <a:t> C (</a:t>
            </a:r>
            <a:r>
              <a:rPr lang="en-US" sz="4000" b="1" dirty="0" smtClean="0">
                <a:solidFill>
                  <a:srgbClr val="FF0000"/>
                </a:solidFill>
              </a:rPr>
              <a:t>23</a:t>
            </a:r>
            <a:r>
              <a:rPr lang="en-US" sz="4000" b="1" dirty="0" smtClean="0">
                <a:solidFill>
                  <a:srgbClr val="FF0000"/>
                </a:solidFill>
              </a:rPr>
              <a:t>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0308" y="1219200"/>
            <a:ext cx="2590800" cy="1709208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7982" y="1219200"/>
            <a:ext cx="2590800" cy="1709208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6116" y="5105400"/>
            <a:ext cx="2590800" cy="1709208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6116" y="1219200"/>
            <a:ext cx="2770716" cy="1691216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97166" y="5123392"/>
            <a:ext cx="2770716" cy="1691216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48400" y="5105400"/>
            <a:ext cx="2770716" cy="1691216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38184" y="76200"/>
            <a:ext cx="4710108" cy="584776"/>
          </a:xfrm>
          <a:prstGeom prst="rect">
            <a:avLst/>
          </a:prstGeom>
          <a:solidFill>
            <a:srgbClr val="FFF164"/>
          </a:solidFill>
          <a:ln w="762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Occupations(</a:t>
            </a:r>
            <a:r>
              <a:rPr lang="ko-KR" sz="3200" dirty="0" smtClean="0"/>
              <a:t>직업</a:t>
            </a:r>
            <a:r>
              <a:rPr lang="en-US" altLang="ko-KR" sz="3000" dirty="0" smtClean="0"/>
              <a:t>)</a:t>
            </a:r>
            <a:endParaRPr lang="en-US" sz="30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4585276" y="6073914"/>
            <a:ext cx="43442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Activity Book C (</a:t>
            </a:r>
            <a:r>
              <a:rPr lang="en-US" sz="4000" b="1" dirty="0" smtClean="0">
                <a:solidFill>
                  <a:srgbClr val="FF0000"/>
                </a:solidFill>
              </a:rPr>
              <a:t>23</a:t>
            </a:r>
            <a:r>
              <a:rPr lang="en-US" sz="4000" b="1" dirty="0" smtClean="0">
                <a:solidFill>
                  <a:srgbClr val="FF0000"/>
                </a:solidFill>
              </a:rPr>
              <a:t>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-76201" y="810161"/>
            <a:ext cx="9252479" cy="1323439"/>
          </a:xfrm>
          <a:prstGeom prst="rect">
            <a:avLst/>
          </a:prstGeom>
          <a:solidFill>
            <a:srgbClr val="FFF164"/>
          </a:solidFill>
        </p:spPr>
        <p:txBody>
          <a:bodyPr wrap="square" rtlCol="0">
            <a:spAutoFit/>
          </a:bodyPr>
          <a:lstStyle/>
          <a:p>
            <a:r>
              <a:rPr lang="en-US" sz="3000" b="1" dirty="0" smtClean="0"/>
              <a:t>Question (</a:t>
            </a:r>
            <a:r>
              <a:rPr lang="ko-KR" sz="3000" dirty="0" smtClean="0"/>
              <a:t>문제</a:t>
            </a:r>
            <a:r>
              <a:rPr lang="en-US" altLang="ko-KR" sz="3000" dirty="0" smtClean="0"/>
              <a:t>)</a:t>
            </a:r>
            <a:r>
              <a:rPr lang="en-US" sz="4000" b="1" dirty="0" smtClean="0"/>
              <a:t>:</a:t>
            </a:r>
            <a:r>
              <a:rPr lang="en-US" sz="3500" b="1" dirty="0" smtClean="0"/>
              <a:t>Who works at the ____________?</a:t>
            </a:r>
            <a:endParaRPr lang="en-US" sz="3500" b="1" dirty="0" smtClean="0"/>
          </a:p>
          <a:p>
            <a:r>
              <a:rPr lang="en-US" sz="3000" b="1" dirty="0" smtClean="0"/>
              <a:t>Answer (</a:t>
            </a:r>
            <a:r>
              <a:rPr lang="ko-KR" altLang="en-US" sz="3000" dirty="0" smtClean="0"/>
              <a:t>답변</a:t>
            </a:r>
            <a:r>
              <a:rPr lang="en-US" altLang="ko-KR" sz="3000" dirty="0" smtClean="0"/>
              <a:t>)</a:t>
            </a:r>
            <a:r>
              <a:rPr lang="en-US" sz="4000" b="1" dirty="0" smtClean="0"/>
              <a:t>:</a:t>
            </a:r>
            <a:r>
              <a:rPr lang="en-US" sz="3500" b="1" dirty="0" smtClean="0"/>
              <a:t>The ______ works at the ________.</a:t>
            </a:r>
            <a:endParaRPr lang="en-US" sz="3500" b="1" dirty="0" smtClean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8400" y="2377309"/>
            <a:ext cx="2438400" cy="2581246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0923" y="2539220"/>
            <a:ext cx="2375877" cy="2581246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10923" y="2819136"/>
            <a:ext cx="2375877" cy="26543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10923" y="2929202"/>
            <a:ext cx="2375877" cy="26543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10923" y="3074988"/>
            <a:ext cx="2250831" cy="26543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10923" y="3277099"/>
            <a:ext cx="2250831" cy="26543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6708" y="2620698"/>
            <a:ext cx="3830107" cy="2337857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31877" y="2922029"/>
            <a:ext cx="3581400" cy="2362729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08077" y="3220773"/>
            <a:ext cx="3581400" cy="2362729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08077" y="3568670"/>
            <a:ext cx="3581400" cy="2362729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08077" y="3829843"/>
            <a:ext cx="3830107" cy="2337857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08077" y="4146286"/>
            <a:ext cx="3830107" cy="2337857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sp>
        <p:nvSpPr>
          <p:cNvPr id="43" name="TextBox 42"/>
          <p:cNvSpPr txBox="1"/>
          <p:nvPr/>
        </p:nvSpPr>
        <p:spPr>
          <a:xfrm>
            <a:off x="6934200" y="1524000"/>
            <a:ext cx="1840267" cy="4770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500" dirty="0" smtClean="0">
                <a:solidFill>
                  <a:srgbClr val="0000FF"/>
                </a:solidFill>
              </a:rPr>
              <a:t>supermarket</a:t>
            </a:r>
            <a:endParaRPr lang="en-US" sz="2500" dirty="0">
              <a:solidFill>
                <a:srgbClr val="0000FF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165477" y="1447800"/>
            <a:ext cx="1294871" cy="553998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cashier</a:t>
            </a:r>
            <a:endParaRPr lang="en-US" sz="3000" dirty="0">
              <a:solidFill>
                <a:srgbClr val="FF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324600" y="817602"/>
            <a:ext cx="2171388" cy="553998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3000" dirty="0" smtClean="0">
                <a:solidFill>
                  <a:srgbClr val="0000FF"/>
                </a:solidFill>
              </a:rPr>
              <a:t>supermarket</a:t>
            </a:r>
            <a:endParaRPr lang="en-US" sz="30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0" grpId="0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-7620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6200" y="0"/>
            <a:ext cx="19900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Answers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02644" y="6150114"/>
            <a:ext cx="43442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Activity Book C (</a:t>
            </a:r>
            <a:r>
              <a:rPr lang="en-US" sz="4000" b="1" dirty="0" smtClean="0">
                <a:solidFill>
                  <a:srgbClr val="FF0000"/>
                </a:solidFill>
              </a:rPr>
              <a:t>23</a:t>
            </a:r>
            <a:r>
              <a:rPr lang="en-US" sz="4000" b="1" dirty="0" smtClean="0">
                <a:solidFill>
                  <a:srgbClr val="FF0000"/>
                </a:solidFill>
              </a:rPr>
              <a:t>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76201" y="762000"/>
            <a:ext cx="9252479" cy="1323439"/>
          </a:xfrm>
          <a:prstGeom prst="rect">
            <a:avLst/>
          </a:prstGeom>
          <a:solidFill>
            <a:srgbClr val="FFF164"/>
          </a:solidFill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#1 Who </a:t>
            </a:r>
            <a:r>
              <a:rPr lang="en-US" sz="4000" b="1" u="sng" dirty="0" smtClean="0"/>
              <a:t>works</a:t>
            </a:r>
            <a:r>
              <a:rPr lang="en-US" sz="4000" b="1" dirty="0" smtClean="0"/>
              <a:t> at the post office?</a:t>
            </a:r>
          </a:p>
          <a:p>
            <a:r>
              <a:rPr lang="en-US" sz="4000" b="1" dirty="0" smtClean="0"/>
              <a:t>The </a:t>
            </a:r>
            <a:r>
              <a:rPr lang="en-US" sz="4000" b="1" u="sng" dirty="0" smtClean="0"/>
              <a:t>postal worker</a:t>
            </a:r>
            <a:r>
              <a:rPr lang="en-US" sz="4000" b="1" dirty="0" smtClean="0"/>
              <a:t> works at the post office.</a:t>
            </a:r>
            <a:endParaRPr lang="en-US" sz="4000" b="1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-76200" y="2133600"/>
            <a:ext cx="9252479" cy="1323439"/>
          </a:xfrm>
          <a:prstGeom prst="rect">
            <a:avLst/>
          </a:prstGeom>
          <a:solidFill>
            <a:srgbClr val="FFF164"/>
          </a:solidFill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#2 </a:t>
            </a:r>
            <a:r>
              <a:rPr lang="en-US" sz="4000" b="1" u="sng" dirty="0" smtClean="0"/>
              <a:t>Who works at the </a:t>
            </a:r>
            <a:r>
              <a:rPr lang="en-US" sz="4000" b="1" dirty="0" smtClean="0"/>
              <a:t>library?</a:t>
            </a:r>
          </a:p>
          <a:p>
            <a:r>
              <a:rPr lang="en-US" sz="4000" b="1" dirty="0" smtClean="0"/>
              <a:t>The librarian works at the library.</a:t>
            </a:r>
            <a:endParaRPr lang="en-US" sz="4000" b="1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-76200" y="3581400"/>
            <a:ext cx="9252479" cy="1323439"/>
          </a:xfrm>
          <a:prstGeom prst="rect">
            <a:avLst/>
          </a:prstGeom>
          <a:solidFill>
            <a:srgbClr val="FFF164"/>
          </a:solidFill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#3 </a:t>
            </a:r>
            <a:r>
              <a:rPr lang="en-US" sz="4000" b="1" u="sng" dirty="0" smtClean="0"/>
              <a:t>Who works at the supermarket</a:t>
            </a:r>
            <a:r>
              <a:rPr lang="en-US" sz="4000" b="1" dirty="0" smtClean="0"/>
              <a:t>?</a:t>
            </a:r>
          </a:p>
          <a:p>
            <a:r>
              <a:rPr lang="en-US" sz="4000" b="1" u="sng" dirty="0" smtClean="0"/>
              <a:t>The </a:t>
            </a:r>
            <a:r>
              <a:rPr lang="en-US" sz="4000" b="1" dirty="0" smtClean="0"/>
              <a:t>cashier </a:t>
            </a:r>
            <a:r>
              <a:rPr lang="en-US" sz="4000" b="1" u="sng" dirty="0" smtClean="0"/>
              <a:t>works at the supermarket</a:t>
            </a:r>
            <a:r>
              <a:rPr lang="en-US" sz="4000" b="1" dirty="0" smtClean="0"/>
              <a:t>.</a:t>
            </a:r>
            <a:endParaRPr lang="en-US" sz="4000" b="1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-76200" y="5029200"/>
            <a:ext cx="9252479" cy="1323439"/>
          </a:xfrm>
          <a:prstGeom prst="rect">
            <a:avLst/>
          </a:prstGeom>
          <a:solidFill>
            <a:srgbClr val="FFF164"/>
          </a:solidFill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#4 </a:t>
            </a:r>
            <a:r>
              <a:rPr lang="en-US" sz="4000" b="1" u="sng" dirty="0" smtClean="0"/>
              <a:t>Who works at the restaurant</a:t>
            </a:r>
            <a:r>
              <a:rPr lang="en-US" sz="4000" b="1" dirty="0" smtClean="0"/>
              <a:t>?</a:t>
            </a:r>
          </a:p>
          <a:p>
            <a:r>
              <a:rPr lang="en-US" sz="4000" b="1" u="sng" dirty="0" smtClean="0"/>
              <a:t>The</a:t>
            </a:r>
            <a:r>
              <a:rPr lang="en-US" sz="4000" b="1" dirty="0" smtClean="0"/>
              <a:t> server</a:t>
            </a:r>
            <a:r>
              <a:rPr lang="en-US" sz="4000" b="1" u="sng" dirty="0" smtClean="0"/>
              <a:t> works at the restaurant.</a:t>
            </a:r>
            <a:endParaRPr lang="en-US" sz="4000" b="1" u="sng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38184" y="76200"/>
            <a:ext cx="4710108" cy="584776"/>
          </a:xfrm>
          <a:prstGeom prst="rect">
            <a:avLst/>
          </a:prstGeom>
          <a:solidFill>
            <a:srgbClr val="FFF164"/>
          </a:solidFill>
          <a:ln w="762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Occupations(</a:t>
            </a:r>
            <a:r>
              <a:rPr lang="ko-KR" sz="3200" dirty="0" smtClean="0"/>
              <a:t>직업</a:t>
            </a:r>
            <a:r>
              <a:rPr lang="en-US" altLang="ko-KR" sz="3000" dirty="0" smtClean="0"/>
              <a:t>)</a:t>
            </a:r>
            <a:endParaRPr lang="en-US" sz="30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4585276" y="6073914"/>
            <a:ext cx="43960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Activity Book D (</a:t>
            </a:r>
            <a:r>
              <a:rPr lang="en-US" sz="4000" b="1" dirty="0" smtClean="0">
                <a:solidFill>
                  <a:srgbClr val="FF0000"/>
                </a:solidFill>
              </a:rPr>
              <a:t>23</a:t>
            </a:r>
            <a:r>
              <a:rPr lang="en-US" sz="4000" b="1" dirty="0" smtClean="0">
                <a:solidFill>
                  <a:srgbClr val="FF0000"/>
                </a:solidFill>
              </a:rPr>
              <a:t>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-76201" y="810161"/>
            <a:ext cx="9252479" cy="1323439"/>
          </a:xfrm>
          <a:prstGeom prst="rect">
            <a:avLst/>
          </a:prstGeom>
          <a:solidFill>
            <a:srgbClr val="FFF164"/>
          </a:solidFill>
        </p:spPr>
        <p:txBody>
          <a:bodyPr wrap="square" rtlCol="0">
            <a:spAutoFit/>
          </a:bodyPr>
          <a:lstStyle/>
          <a:p>
            <a:r>
              <a:rPr lang="en-US" sz="3000" b="1" dirty="0" smtClean="0"/>
              <a:t>Question (</a:t>
            </a:r>
            <a:r>
              <a:rPr lang="ko-KR" sz="3000" dirty="0" smtClean="0"/>
              <a:t>문제</a:t>
            </a:r>
            <a:r>
              <a:rPr lang="en-US" altLang="ko-KR" sz="3000" dirty="0" smtClean="0"/>
              <a:t>)</a:t>
            </a:r>
            <a:r>
              <a:rPr lang="en-US" sz="4000" b="1" dirty="0" smtClean="0"/>
              <a:t>:</a:t>
            </a:r>
            <a:r>
              <a:rPr lang="en-US" sz="3500" b="1" dirty="0" smtClean="0"/>
              <a:t>Where does the_______ work?</a:t>
            </a:r>
          </a:p>
          <a:p>
            <a:r>
              <a:rPr lang="en-US" sz="3000" b="1" dirty="0" smtClean="0"/>
              <a:t>Answer (</a:t>
            </a:r>
            <a:r>
              <a:rPr lang="ko-KR" altLang="en-US" sz="3000" dirty="0" smtClean="0"/>
              <a:t>답변</a:t>
            </a:r>
            <a:r>
              <a:rPr lang="en-US" altLang="ko-KR" sz="3000" dirty="0" smtClean="0"/>
              <a:t>)</a:t>
            </a:r>
            <a:r>
              <a:rPr lang="en-US" sz="4000" b="1" dirty="0" smtClean="0"/>
              <a:t>:</a:t>
            </a:r>
            <a:r>
              <a:rPr lang="en-US" sz="3500" b="1" dirty="0" smtClean="0"/>
              <a:t>The ______ works at the ________.</a:t>
            </a:r>
            <a:endParaRPr lang="en-US" sz="3500" b="1" dirty="0" smtClean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8400" y="2377309"/>
            <a:ext cx="2438400" cy="2581246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0923" y="2539220"/>
            <a:ext cx="2375877" cy="2581246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10923" y="2819136"/>
            <a:ext cx="2375877" cy="26543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10923" y="2929202"/>
            <a:ext cx="2375877" cy="26543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10923" y="3074988"/>
            <a:ext cx="2250831" cy="26543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10923" y="3277099"/>
            <a:ext cx="2250831" cy="26543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6708" y="2620698"/>
            <a:ext cx="3830107" cy="2337857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31877" y="2922029"/>
            <a:ext cx="3581400" cy="2362729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08077" y="3220773"/>
            <a:ext cx="3581400" cy="2362729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08077" y="3568670"/>
            <a:ext cx="3581400" cy="2362729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08077" y="3829843"/>
            <a:ext cx="3830107" cy="2337857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08077" y="4146286"/>
            <a:ext cx="3830107" cy="2337857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sp>
        <p:nvSpPr>
          <p:cNvPr id="43" name="TextBox 42"/>
          <p:cNvSpPr txBox="1"/>
          <p:nvPr/>
        </p:nvSpPr>
        <p:spPr>
          <a:xfrm>
            <a:off x="6934200" y="1524000"/>
            <a:ext cx="1840267" cy="4770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500" dirty="0" smtClean="0">
                <a:solidFill>
                  <a:srgbClr val="0000FF"/>
                </a:solidFill>
              </a:rPr>
              <a:t>supermarket</a:t>
            </a:r>
            <a:endParaRPr lang="en-US" sz="2500" dirty="0">
              <a:solidFill>
                <a:srgbClr val="0000FF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165477" y="1447800"/>
            <a:ext cx="1294871" cy="553998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cashier</a:t>
            </a:r>
            <a:endParaRPr lang="en-US" sz="3000" dirty="0">
              <a:solidFill>
                <a:srgbClr val="FF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715000" y="817602"/>
            <a:ext cx="1294871" cy="553998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cashier</a:t>
            </a:r>
            <a:endParaRPr lang="en-US" sz="3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0" grpId="0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-7620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6200" y="0"/>
            <a:ext cx="19900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Answers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02644" y="6150114"/>
            <a:ext cx="43960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Activity Book D (</a:t>
            </a:r>
            <a:r>
              <a:rPr lang="en-US" sz="4000" b="1" dirty="0" smtClean="0">
                <a:solidFill>
                  <a:srgbClr val="FF0000"/>
                </a:solidFill>
              </a:rPr>
              <a:t>23</a:t>
            </a:r>
            <a:r>
              <a:rPr lang="en-US" sz="4000" b="1" dirty="0" smtClean="0">
                <a:solidFill>
                  <a:srgbClr val="FF0000"/>
                </a:solidFill>
              </a:rPr>
              <a:t>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76201" y="762000"/>
            <a:ext cx="9252479" cy="707886"/>
          </a:xfrm>
          <a:prstGeom prst="rect">
            <a:avLst/>
          </a:prstGeom>
          <a:solidFill>
            <a:srgbClr val="FFF164"/>
          </a:solidFill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#1 The vet works at the animal hospital</a:t>
            </a:r>
            <a:r>
              <a:rPr lang="en-US" sz="4000" b="1" dirty="0" smtClean="0"/>
              <a:t>.</a:t>
            </a:r>
            <a:endParaRPr lang="en-US" sz="4000" b="1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-76200" y="2133600"/>
            <a:ext cx="9252479" cy="1323439"/>
          </a:xfrm>
          <a:prstGeom prst="rect">
            <a:avLst/>
          </a:prstGeom>
          <a:solidFill>
            <a:srgbClr val="FFF164"/>
          </a:solidFill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#2 The salesperson works at the department store</a:t>
            </a:r>
            <a:r>
              <a:rPr lang="en-US" sz="4000" b="1" dirty="0" smtClean="0"/>
              <a:t>.</a:t>
            </a:r>
            <a:endParaRPr lang="en-US" sz="4000" b="1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-76200" y="3787914"/>
            <a:ext cx="9252479" cy="707886"/>
          </a:xfrm>
          <a:prstGeom prst="rect">
            <a:avLst/>
          </a:prstGeom>
          <a:solidFill>
            <a:srgbClr val="FFF164"/>
          </a:solidFill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#3 The server works at the restaurant</a:t>
            </a:r>
            <a:r>
              <a:rPr lang="en-US" sz="4000" b="1" dirty="0" smtClean="0"/>
              <a:t>.</a:t>
            </a:r>
            <a:endParaRPr lang="en-US" sz="4000" b="1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-76200" y="5029200"/>
            <a:ext cx="9252479" cy="707886"/>
          </a:xfrm>
          <a:prstGeom prst="rect">
            <a:avLst/>
          </a:prstGeom>
          <a:solidFill>
            <a:srgbClr val="FFF164"/>
          </a:solidFill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#4 The librarian works at the library</a:t>
            </a:r>
            <a:endParaRPr lang="en-US" sz="4000" b="1" u="sng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2286000" y="0"/>
            <a:ext cx="4876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Game Time!</a:t>
            </a:r>
            <a: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게임 시간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!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-108479" y="5334000"/>
            <a:ext cx="9252479" cy="1323439"/>
          </a:xfrm>
          <a:prstGeom prst="rect">
            <a:avLst/>
          </a:prstGeom>
          <a:solidFill>
            <a:srgbClr val="FFF164"/>
          </a:solidFill>
        </p:spPr>
        <p:txBody>
          <a:bodyPr wrap="square" rtlCol="0">
            <a:spAutoFit/>
          </a:bodyPr>
          <a:lstStyle/>
          <a:p>
            <a:r>
              <a:rPr lang="en-US" sz="3000" b="1" dirty="0" smtClean="0"/>
              <a:t>Question (</a:t>
            </a:r>
            <a:r>
              <a:rPr lang="ko-KR" sz="3000" dirty="0" smtClean="0"/>
              <a:t>문제</a:t>
            </a:r>
            <a:r>
              <a:rPr lang="en-US" altLang="ko-KR" sz="3000" dirty="0" smtClean="0"/>
              <a:t>)</a:t>
            </a:r>
            <a:r>
              <a:rPr lang="en-US" sz="4000" b="1" dirty="0" smtClean="0"/>
              <a:t>:</a:t>
            </a:r>
            <a:r>
              <a:rPr lang="en-US" sz="3500" b="1" dirty="0" smtClean="0"/>
              <a:t>Where does the_______ work?</a:t>
            </a:r>
          </a:p>
          <a:p>
            <a:r>
              <a:rPr lang="en-US" sz="3000" b="1" dirty="0" smtClean="0"/>
              <a:t>Answer (</a:t>
            </a:r>
            <a:r>
              <a:rPr lang="ko-KR" altLang="en-US" sz="3000" dirty="0" smtClean="0"/>
              <a:t>답변</a:t>
            </a:r>
            <a:r>
              <a:rPr lang="en-US" altLang="ko-KR" sz="3000" dirty="0" smtClean="0"/>
              <a:t>)</a:t>
            </a:r>
            <a:r>
              <a:rPr lang="en-US" sz="4000" b="1" dirty="0" smtClean="0"/>
              <a:t>:</a:t>
            </a:r>
            <a:r>
              <a:rPr lang="en-US" sz="3500" b="1" dirty="0" smtClean="0"/>
              <a:t>The ______ works at the ________.</a:t>
            </a:r>
            <a:endParaRPr lang="en-US" sz="3500" b="1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-76200" y="3733800"/>
            <a:ext cx="9252479" cy="1323439"/>
          </a:xfrm>
          <a:prstGeom prst="rect">
            <a:avLst/>
          </a:prstGeom>
          <a:solidFill>
            <a:srgbClr val="FFF164"/>
          </a:solidFill>
        </p:spPr>
        <p:txBody>
          <a:bodyPr wrap="square" rtlCol="0">
            <a:spAutoFit/>
          </a:bodyPr>
          <a:lstStyle/>
          <a:p>
            <a:r>
              <a:rPr lang="en-US" sz="3000" b="1" dirty="0" smtClean="0"/>
              <a:t>Question (</a:t>
            </a:r>
            <a:r>
              <a:rPr lang="ko-KR" sz="3000" dirty="0" smtClean="0"/>
              <a:t>문제</a:t>
            </a:r>
            <a:r>
              <a:rPr lang="en-US" altLang="ko-KR" sz="3000" dirty="0" smtClean="0"/>
              <a:t>)</a:t>
            </a:r>
            <a:r>
              <a:rPr lang="en-US" sz="4000" b="1" dirty="0" smtClean="0"/>
              <a:t>:</a:t>
            </a:r>
            <a:r>
              <a:rPr lang="en-US" sz="3500" b="1" dirty="0" smtClean="0"/>
              <a:t>Who works at the ____________?</a:t>
            </a:r>
            <a:endParaRPr lang="en-US" sz="3500" b="1" dirty="0" smtClean="0"/>
          </a:p>
          <a:p>
            <a:r>
              <a:rPr lang="en-US" sz="3000" b="1" dirty="0" smtClean="0"/>
              <a:t>Answer (</a:t>
            </a:r>
            <a:r>
              <a:rPr lang="ko-KR" altLang="en-US" sz="3000" dirty="0" smtClean="0"/>
              <a:t>답변</a:t>
            </a:r>
            <a:r>
              <a:rPr lang="en-US" altLang="ko-KR" sz="3000" dirty="0" smtClean="0"/>
              <a:t>)</a:t>
            </a:r>
            <a:r>
              <a:rPr lang="en-US" sz="4000" b="1" dirty="0" smtClean="0"/>
              <a:t>:</a:t>
            </a:r>
            <a:r>
              <a:rPr lang="en-US" sz="3500" b="1" dirty="0" smtClean="0"/>
              <a:t>The ______ works at the ________.</a:t>
            </a:r>
            <a:endParaRPr lang="en-US" sz="3500" b="1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228601" y="716101"/>
            <a:ext cx="8763000" cy="2862322"/>
          </a:xfrm>
          <a:prstGeom prst="rect">
            <a:avLst/>
          </a:prstGeom>
          <a:solidFill>
            <a:srgbClr val="FFF16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u="sng" dirty="0" smtClean="0"/>
              <a:t>Pass the Question</a:t>
            </a:r>
          </a:p>
          <a:p>
            <a:r>
              <a:rPr lang="en-US" sz="2000" b="1" dirty="0" smtClean="0"/>
              <a:t>-Make two teams</a:t>
            </a:r>
          </a:p>
          <a:p>
            <a:r>
              <a:rPr lang="en-US" sz="2000" b="1" dirty="0" smtClean="0"/>
              <a:t>-Each team stands in lines flowing from the board</a:t>
            </a:r>
          </a:p>
          <a:p>
            <a:r>
              <a:rPr lang="en-US" sz="2000" b="1" dirty="0" smtClean="0"/>
              <a:t>-Person at the board is the “writer.”</a:t>
            </a:r>
          </a:p>
          <a:p>
            <a:r>
              <a:rPr lang="en-US" sz="2000" b="1" dirty="0" smtClean="0"/>
              <a:t>-People in line are “whisperers.”</a:t>
            </a:r>
          </a:p>
          <a:p>
            <a:r>
              <a:rPr lang="en-US" sz="2000" b="1" dirty="0" smtClean="0"/>
              <a:t>-Person farthest from the board reads question, and then whispers it down to the next person </a:t>
            </a:r>
            <a:r>
              <a:rPr lang="en-US" sz="2000" b="1" dirty="0" err="1" smtClean="0">
                <a:sym typeface="Wingdings"/>
              </a:rPr>
              <a:t></a:t>
            </a:r>
            <a:r>
              <a:rPr lang="en-US" sz="2000" b="1" dirty="0" smtClean="0">
                <a:sym typeface="Wingdings"/>
              </a:rPr>
              <a:t> pass the whisper</a:t>
            </a:r>
          </a:p>
          <a:p>
            <a:r>
              <a:rPr lang="en-US" sz="2000" b="1" dirty="0" smtClean="0">
                <a:sym typeface="Wingdings"/>
              </a:rPr>
              <a:t>-Person at the board has to write the answer</a:t>
            </a:r>
          </a:p>
          <a:p>
            <a:r>
              <a:rPr lang="en-US" sz="2000" b="1" dirty="0" smtClean="0">
                <a:sym typeface="Wingdings"/>
              </a:rPr>
              <a:t>-Whole team must say the answer, and the sentence must be written correctly!</a:t>
            </a:r>
            <a:endParaRPr lang="en-US" sz="2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38184" y="76200"/>
            <a:ext cx="4710108" cy="584776"/>
          </a:xfrm>
          <a:prstGeom prst="rect">
            <a:avLst/>
          </a:prstGeom>
          <a:solidFill>
            <a:srgbClr val="FFF164"/>
          </a:solidFill>
          <a:ln w="762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Occupations(</a:t>
            </a:r>
            <a:r>
              <a:rPr lang="ko-KR" sz="3200" dirty="0" smtClean="0"/>
              <a:t>직업</a:t>
            </a:r>
            <a:r>
              <a:rPr lang="en-US" altLang="ko-KR" sz="3000" dirty="0" smtClean="0"/>
              <a:t>)</a:t>
            </a:r>
            <a:endParaRPr lang="en-US" sz="3000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-76201" y="810161"/>
            <a:ext cx="9252479" cy="1323439"/>
          </a:xfrm>
          <a:prstGeom prst="rect">
            <a:avLst/>
          </a:prstGeom>
          <a:solidFill>
            <a:srgbClr val="FFF164"/>
          </a:solidFill>
        </p:spPr>
        <p:txBody>
          <a:bodyPr wrap="square" rtlCol="0">
            <a:spAutoFit/>
          </a:bodyPr>
          <a:lstStyle/>
          <a:p>
            <a:r>
              <a:rPr lang="en-US" sz="3000" b="1" dirty="0" smtClean="0"/>
              <a:t>Question (</a:t>
            </a:r>
            <a:r>
              <a:rPr lang="ko-KR" sz="3000" dirty="0" smtClean="0"/>
              <a:t>문제</a:t>
            </a:r>
            <a:r>
              <a:rPr lang="en-US" altLang="ko-KR" sz="3000" dirty="0" smtClean="0"/>
              <a:t>)</a:t>
            </a:r>
            <a:r>
              <a:rPr lang="en-US" sz="4000" b="1" dirty="0" smtClean="0"/>
              <a:t>:</a:t>
            </a:r>
            <a:r>
              <a:rPr lang="en-US" sz="3500" b="1" dirty="0" smtClean="0"/>
              <a:t>Who works at the ____________?</a:t>
            </a:r>
            <a:endParaRPr lang="en-US" sz="3500" b="1" dirty="0" smtClean="0"/>
          </a:p>
          <a:p>
            <a:r>
              <a:rPr lang="en-US" sz="3000" b="1" dirty="0" smtClean="0"/>
              <a:t>Answer (</a:t>
            </a:r>
            <a:r>
              <a:rPr lang="ko-KR" altLang="en-US" sz="3000" dirty="0" smtClean="0"/>
              <a:t>답변</a:t>
            </a:r>
            <a:r>
              <a:rPr lang="en-US" altLang="ko-KR" sz="3000" dirty="0" smtClean="0"/>
              <a:t>)</a:t>
            </a:r>
            <a:r>
              <a:rPr lang="en-US" sz="4000" b="1" dirty="0" smtClean="0"/>
              <a:t>:</a:t>
            </a:r>
            <a:r>
              <a:rPr lang="en-US" sz="3500" b="1" dirty="0" smtClean="0"/>
              <a:t>The ______ works at the ________.</a:t>
            </a:r>
            <a:endParaRPr lang="en-US" sz="3500" b="1" dirty="0" smtClean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8400" y="2377309"/>
            <a:ext cx="2438400" cy="2581246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0923" y="2539220"/>
            <a:ext cx="2375877" cy="2581246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10923" y="2819136"/>
            <a:ext cx="2375877" cy="26543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10923" y="2929202"/>
            <a:ext cx="2375877" cy="26543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10923" y="3074988"/>
            <a:ext cx="2250831" cy="26543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10923" y="3277099"/>
            <a:ext cx="2250831" cy="26543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6708" y="2620698"/>
            <a:ext cx="3830107" cy="2337857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31877" y="2922029"/>
            <a:ext cx="3581400" cy="2362729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08077" y="3220773"/>
            <a:ext cx="3581400" cy="2362729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08077" y="3568670"/>
            <a:ext cx="3581400" cy="2362729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08077" y="3829843"/>
            <a:ext cx="3830107" cy="2337857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08077" y="4146286"/>
            <a:ext cx="3830107" cy="2337857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sp>
        <p:nvSpPr>
          <p:cNvPr id="43" name="TextBox 42"/>
          <p:cNvSpPr txBox="1"/>
          <p:nvPr/>
        </p:nvSpPr>
        <p:spPr>
          <a:xfrm>
            <a:off x="6934200" y="1524000"/>
            <a:ext cx="1840267" cy="4770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500" dirty="0" smtClean="0">
                <a:solidFill>
                  <a:srgbClr val="0000FF"/>
                </a:solidFill>
              </a:rPr>
              <a:t>supermarket</a:t>
            </a:r>
            <a:endParaRPr lang="en-US" sz="2500" dirty="0">
              <a:solidFill>
                <a:srgbClr val="0000FF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165477" y="1447800"/>
            <a:ext cx="1294871" cy="553998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cashier</a:t>
            </a:r>
            <a:endParaRPr lang="en-US" sz="3000" dirty="0">
              <a:solidFill>
                <a:srgbClr val="FF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324600" y="817602"/>
            <a:ext cx="2171388" cy="553998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3000" dirty="0" smtClean="0">
                <a:solidFill>
                  <a:srgbClr val="0000FF"/>
                </a:solidFill>
              </a:rPr>
              <a:t>supermarket</a:t>
            </a:r>
            <a:endParaRPr lang="en-US" sz="3000" dirty="0">
              <a:solidFill>
                <a:srgbClr val="0000FF"/>
              </a:solidFill>
            </a:endParaRPr>
          </a:p>
        </p:txBody>
      </p:sp>
      <p:sp>
        <p:nvSpPr>
          <p:cNvPr id="21" name="Title 2"/>
          <p:cNvSpPr>
            <a:spLocks noGrp="1"/>
          </p:cNvSpPr>
          <p:nvPr>
            <p:ph type="ctrTitle"/>
          </p:nvPr>
        </p:nvSpPr>
        <p:spPr>
          <a:xfrm>
            <a:off x="0" y="1"/>
            <a:ext cx="3657600" cy="660976"/>
          </a:xfrm>
          <a:solidFill>
            <a:srgbClr val="FFF164"/>
          </a:solidFill>
        </p:spPr>
        <p:txBody>
          <a:bodyPr anchor="t">
            <a:normAutofit fontScale="90000"/>
          </a:bodyPr>
          <a:lstStyle/>
          <a:p>
            <a:r>
              <a:rPr lang="en-US" b="1" dirty="0" smtClean="0"/>
              <a:t>Review </a:t>
            </a:r>
            <a:r>
              <a:rPr lang="ko-KR" altLang="en-US" b="1" dirty="0" smtClean="0"/>
              <a:t>리뷰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595</Words>
  <Application>Microsoft Macintosh PowerPoint</Application>
  <PresentationFormat>On-screen Show (4:3)</PresentationFormat>
  <Paragraphs>98</Paragraphs>
  <Slides>18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Objective</vt:lpstr>
      <vt:lpstr>Slide 2</vt:lpstr>
      <vt:lpstr>Slide 3</vt:lpstr>
      <vt:lpstr>Slide 4</vt:lpstr>
      <vt:lpstr>Slide 5</vt:lpstr>
      <vt:lpstr>Slide 6</vt:lpstr>
      <vt:lpstr>Slide 7</vt:lpstr>
      <vt:lpstr>Slide 8</vt:lpstr>
      <vt:lpstr>Review 리뷰</vt:lpstr>
      <vt:lpstr>Review 리뷰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Objective</dc:title>
  <dc:creator>Bugbusters</dc:creator>
  <cp:lastModifiedBy>Bugbusters</cp:lastModifiedBy>
  <cp:revision>17</cp:revision>
  <dcterms:created xsi:type="dcterms:W3CDTF">2011-12-26T07:20:37Z</dcterms:created>
  <dcterms:modified xsi:type="dcterms:W3CDTF">2011-12-26T09:58:27Z</dcterms:modified>
</cp:coreProperties>
</file>