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  <p:sldId id="261" r:id="rId6"/>
    <p:sldId id="260" r:id="rId7"/>
    <p:sldId id="267" r:id="rId8"/>
    <p:sldId id="273" r:id="rId9"/>
    <p:sldId id="266" r:id="rId10"/>
    <p:sldId id="262" r:id="rId11"/>
    <p:sldId id="263" r:id="rId12"/>
    <p:sldId id="264" r:id="rId13"/>
    <p:sldId id="265" r:id="rId14"/>
    <p:sldId id="268" r:id="rId15"/>
    <p:sldId id="269" r:id="rId16"/>
    <p:sldId id="270" r:id="rId17"/>
    <p:sldId id="271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D3F56-500C-F148-BEAE-00D9BEE43810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C198A-B9A9-6849-8E85-799E40CE05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" Target="slide14.xml"/><Relationship Id="rId7" Type="http://schemas.openxmlformats.org/officeDocument/2006/relationships/slide" Target="slide11.xml"/><Relationship Id="rId11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8" Type="http://schemas.openxmlformats.org/officeDocument/2006/relationships/slide" Target="slide16.xml"/><Relationship Id="rId13" Type="http://schemas.openxmlformats.org/officeDocument/2006/relationships/slide" Target="slide19.xml"/><Relationship Id="rId10" Type="http://schemas.openxmlformats.org/officeDocument/2006/relationships/slide" Target="slide17.xml"/><Relationship Id="rId5" Type="http://schemas.openxmlformats.org/officeDocument/2006/relationships/slide" Target="slide10.xml"/><Relationship Id="rId12" Type="http://schemas.openxmlformats.org/officeDocument/2006/relationships/slide" Target="slide18.xml"/><Relationship Id="rId2" Type="http://schemas.openxmlformats.org/officeDocument/2006/relationships/image" Target="../media/image6.png"/><Relationship Id="rId9" Type="http://schemas.openxmlformats.org/officeDocument/2006/relationships/slide" Target="slide12.xml"/><Relationship Id="rId3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00450"/>
            <a:ext cx="4089400" cy="32575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6096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(</a:t>
            </a:r>
            <a:r>
              <a:rPr lang="en-US" sz="4400" u="sng" dirty="0" smtClean="0">
                <a:solidFill>
                  <a:srgbClr val="0000FF"/>
                </a:solidFill>
              </a:rPr>
              <a:t>is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this</a:t>
            </a:r>
            <a:r>
              <a:rPr lang="en-US" sz="4400" dirty="0" smtClean="0"/>
              <a:t>)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sweater</a:t>
            </a:r>
            <a:r>
              <a:rPr lang="en-US" sz="4400" u="sng" dirty="0" smtClean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It’s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>
                <a:solidFill>
                  <a:srgbClr val="0000FF"/>
                </a:solidFill>
              </a:rPr>
              <a:t>$</a:t>
            </a:r>
            <a:r>
              <a:rPr lang="en-US" sz="4400" u="sng" dirty="0" smtClean="0">
                <a:solidFill>
                  <a:srgbClr val="0000FF"/>
                </a:solidFill>
              </a:rPr>
              <a:t>30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352800"/>
            <a:ext cx="4328160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5417160"/>
            <a:ext cx="4328160" cy="14408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152400" y="3600450"/>
            <a:ext cx="4089400" cy="3257550"/>
            <a:chOff x="152400" y="2895600"/>
            <a:chExt cx="4089400" cy="3962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rcRect t="20704"/>
            <a:stretch>
              <a:fillRect/>
            </a:stretch>
          </p:blipFill>
          <p:spPr>
            <a:xfrm>
              <a:off x="152400" y="2895600"/>
              <a:ext cx="4089400" cy="350215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04800" y="6019800"/>
              <a:ext cx="15240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Sweater</a:t>
              </a:r>
              <a:r>
                <a:rPr lang="en-US" b="1" i="1" dirty="0" smtClean="0"/>
                <a:t>s</a:t>
              </a:r>
              <a:r>
                <a:rPr lang="en-US" dirty="0" smtClean="0"/>
                <a:t>: $50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9400" y="5105400"/>
              <a:ext cx="990600" cy="3810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0" y="20574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are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these</a:t>
            </a:r>
            <a:r>
              <a:rPr lang="en-US" sz="4400" dirty="0"/>
              <a:t>) </a:t>
            </a:r>
            <a:r>
              <a:rPr lang="en-US" sz="4400" dirty="0" smtClean="0"/>
              <a:t>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sweater</a:t>
            </a:r>
            <a:r>
              <a:rPr lang="en-US" sz="4400" b="1" i="1" u="sng" dirty="0" smtClean="0">
                <a:solidFill>
                  <a:srgbClr val="FF0000"/>
                </a:solidFill>
              </a:rPr>
              <a:t>s</a:t>
            </a:r>
            <a:r>
              <a:rPr lang="en-US" sz="4400" u="sng" dirty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 smtClean="0"/>
              <a:t>)</a:t>
            </a:r>
            <a:r>
              <a:rPr lang="en-US" sz="4400" dirty="0" smtClean="0"/>
              <a:t>: (</a:t>
            </a:r>
            <a:r>
              <a:rPr lang="en-US" sz="4400" u="sng" dirty="0" smtClean="0">
                <a:solidFill>
                  <a:srgbClr val="FF0000"/>
                </a:solidFill>
              </a:rPr>
              <a:t>They’re</a:t>
            </a:r>
            <a:r>
              <a:rPr lang="en-US" sz="4400" dirty="0"/>
              <a:t>)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$</a:t>
            </a:r>
            <a:r>
              <a:rPr lang="en-US" sz="4400" u="sng" dirty="0">
                <a:solidFill>
                  <a:srgbClr val="FF0000"/>
                </a:solidFill>
              </a:rPr>
              <a:t>50</a:t>
            </a:r>
            <a:r>
              <a:rPr lang="en-US" sz="4400" dirty="0"/>
              <a:t>).</a:t>
            </a:r>
          </a:p>
        </p:txBody>
      </p:sp>
      <p:grpSp>
        <p:nvGrpSpPr>
          <p:cNvPr id="3" name="Group 20"/>
          <p:cNvGrpSpPr/>
          <p:nvPr/>
        </p:nvGrpSpPr>
        <p:grpSpPr>
          <a:xfrm>
            <a:off x="4572000" y="3352800"/>
            <a:ext cx="4328160" cy="2077034"/>
            <a:chOff x="4572000" y="1905000"/>
            <a:chExt cx="4328160" cy="252211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1905000"/>
              <a:ext cx="4328160" cy="2522113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4648200" y="3940629"/>
              <a:ext cx="2133600" cy="4191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Bike</a:t>
              </a:r>
              <a:r>
                <a:rPr lang="en-US" b="1" i="1" dirty="0" smtClean="0"/>
                <a:t>s</a:t>
              </a:r>
              <a:r>
                <a:rPr lang="en-US" dirty="0" smtClean="0"/>
                <a:t>: $100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5257800"/>
            <a:ext cx="4328160" cy="1593239"/>
          </a:xfrm>
          <a:prstGeom prst="rect">
            <a:avLst/>
          </a:prstGeom>
        </p:spPr>
      </p:pic>
      <p:grpSp>
        <p:nvGrpSpPr>
          <p:cNvPr id="4" name="Group 24"/>
          <p:cNvGrpSpPr/>
          <p:nvPr/>
        </p:nvGrpSpPr>
        <p:grpSpPr>
          <a:xfrm>
            <a:off x="4693920" y="5250839"/>
            <a:ext cx="4328160" cy="1600200"/>
            <a:chOff x="4572000" y="5257800"/>
            <a:chExt cx="4328160" cy="16002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5257800"/>
              <a:ext cx="4328160" cy="159323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724400" y="6512859"/>
              <a:ext cx="2133600" cy="3451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Pen</a:t>
              </a:r>
              <a:r>
                <a:rPr lang="en-US" b="1" i="1" dirty="0" smtClean="0"/>
                <a:t>s</a:t>
              </a:r>
              <a:r>
                <a:rPr lang="en-US" dirty="0" smtClean="0"/>
                <a:t>: $10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63908" y="5730387"/>
            <a:ext cx="445817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D (27)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</a:t>
            </a:r>
            <a:r>
              <a:rPr lang="en-US" altLang="ko-KR" sz="3500" dirty="0" smtClean="0"/>
              <a:t> _____with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</a:t>
            </a:r>
            <a:r>
              <a:rPr lang="en-US" sz="3500" dirty="0" smtClean="0"/>
              <a:t>) and a (</a:t>
            </a:r>
            <a:r>
              <a:rPr lang="en-US" sz="3500" u="sng" dirty="0" smtClean="0"/>
              <a:t>         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4648200" y="6541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8200" y="5709166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256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What’s 200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" name="Action Button: Custom 19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2800" y="61722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_____with </a:t>
            </a:r>
            <a:r>
              <a:rPr lang="en-US" sz="3500" dirty="0"/>
              <a:t>(______)?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:(_____) has a (</a:t>
            </a:r>
            <a:r>
              <a:rPr lang="en-US" sz="3500" i="1" u="sng" dirty="0"/>
              <a:t>_____</a:t>
            </a:r>
            <a:r>
              <a:rPr lang="en-US" sz="3500" dirty="0"/>
              <a:t>) and a (</a:t>
            </a:r>
            <a:r>
              <a:rPr lang="en-US" sz="3500" u="sng" dirty="0"/>
              <a:t>         </a:t>
            </a:r>
            <a:r>
              <a:rPr lang="en-US" sz="3500" dirty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5144732" y="5398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44732" y="5779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256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What’s 300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" name="Action Button: Custom 19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2800" y="61722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:___’_  ___  ______with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56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What’s 400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Action Button: Custom 18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514600"/>
            <a:ext cx="7324627" cy="43434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7" name="Title 2"/>
          <p:cNvSpPr txBox="1">
            <a:spLocks/>
          </p:cNvSpPr>
          <p:nvPr/>
        </p:nvSpPr>
        <p:spPr>
          <a:xfrm>
            <a:off x="304801" y="634424"/>
            <a:ext cx="8459548" cy="18801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_____with </a:t>
            </a:r>
            <a:r>
              <a:rPr lang="en-US" sz="3500" dirty="0"/>
              <a:t>(______)?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:(_____) has a (</a:t>
            </a:r>
            <a:r>
              <a:rPr lang="en-US" sz="3500" i="1" u="sng" dirty="0"/>
              <a:t>_____</a:t>
            </a:r>
            <a:r>
              <a:rPr lang="en-US" sz="3500" dirty="0" smtClean="0"/>
              <a:t>)</a:t>
            </a:r>
            <a:r>
              <a:rPr lang="en-US" sz="3500" dirty="0"/>
              <a:t>,</a:t>
            </a:r>
            <a:r>
              <a:rPr lang="en-US" sz="3500" dirty="0" smtClean="0"/>
              <a:t> </a:t>
            </a:r>
            <a:r>
              <a:rPr lang="en-US" sz="3500" dirty="0"/>
              <a:t>and a (</a:t>
            </a:r>
            <a:r>
              <a:rPr lang="en-US" sz="3500" u="sng" dirty="0"/>
              <a:t>         </a:t>
            </a:r>
            <a:r>
              <a:rPr lang="en-US" sz="3500" dirty="0" smtClean="0"/>
              <a:t>), and a (</a:t>
            </a:r>
            <a:r>
              <a:rPr lang="en-US" sz="3500" u="sng" dirty="0" smtClean="0"/>
              <a:t>      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8" name="Rectangle 17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52800" y="5779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52800" y="64653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0"/>
            <a:ext cx="256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What’s 500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2" name="Action Button: Custom 21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7620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:Who has a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096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Who 100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Action Button: Custom 18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6332" y="5779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):Who has a</a:t>
            </a:r>
            <a:r>
              <a:rPr lang="en-US" altLang="ko-KR" sz="3500" dirty="0" smtClean="0"/>
              <a:t> </a:t>
            </a:r>
            <a:r>
              <a:rPr lang="en-US" sz="3500" dirty="0"/>
              <a:t>(</a:t>
            </a:r>
            <a:r>
              <a:rPr lang="en-US" sz="3500" i="1" u="sng" dirty="0"/>
              <a:t>____</a:t>
            </a:r>
            <a:r>
              <a:rPr lang="en-US" sz="3500" dirty="0"/>
              <a:t>) and a (____)</a:t>
            </a:r>
            <a:r>
              <a:rPr lang="en-US" sz="3500" dirty="0" smtClean="0"/>
              <a:t>?</a:t>
            </a:r>
            <a:endParaRPr lang="en-US" sz="3500" dirty="0"/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:(_____) has a (</a:t>
            </a:r>
            <a:r>
              <a:rPr lang="en-US" sz="3500" i="1" u="sng" dirty="0" smtClean="0"/>
              <a:t>_____</a:t>
            </a:r>
            <a:r>
              <a:rPr lang="en-US" sz="3500" dirty="0" smtClean="0"/>
              <a:t>) and a (</a:t>
            </a:r>
            <a:r>
              <a:rPr lang="en-US" sz="3500" u="sng" dirty="0" smtClean="0"/>
              <a:t>       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44732" y="54102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2096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Who 200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" name="Action Button: Custom 19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144732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):Who has a</a:t>
            </a:r>
            <a:r>
              <a:rPr lang="en-US" altLang="ko-KR" sz="3500" dirty="0" smtClean="0"/>
              <a:t> </a:t>
            </a:r>
            <a:r>
              <a:rPr lang="en-US" sz="3500" dirty="0"/>
              <a:t>(</a:t>
            </a:r>
            <a:r>
              <a:rPr lang="en-US" sz="3500" i="1" u="sng" dirty="0"/>
              <a:t>____</a:t>
            </a:r>
            <a:r>
              <a:rPr lang="en-US" sz="3500" dirty="0"/>
              <a:t>) and a (____)</a:t>
            </a:r>
            <a:r>
              <a:rPr lang="en-US" sz="3500" dirty="0" smtClean="0"/>
              <a:t>?</a:t>
            </a:r>
            <a:endParaRPr lang="en-US" sz="3500" dirty="0"/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:(_____) 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</a:t>
            </a:r>
            <a:r>
              <a:rPr lang="en-US" sz="3500" dirty="0" smtClean="0"/>
              <a:t>) and a (____).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52800" y="6541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2096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Who 300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" name="Action Button: Custom 19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):Who has a </a:t>
            </a:r>
            <a:r>
              <a:rPr lang="en-US" sz="3500" dirty="0"/>
              <a:t>(______)?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:(_____) has a (</a:t>
            </a:r>
            <a:r>
              <a:rPr lang="en-US" sz="3500" i="1" u="sng" dirty="0"/>
              <a:t>________</a:t>
            </a:r>
            <a:r>
              <a:rPr lang="en-US" sz="3500" dirty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096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Who 400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Action Button: Custom 18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438400"/>
            <a:ext cx="7324627" cy="4419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7" name="Title 2"/>
          <p:cNvSpPr txBox="1">
            <a:spLocks/>
          </p:cNvSpPr>
          <p:nvPr/>
        </p:nvSpPr>
        <p:spPr>
          <a:xfrm>
            <a:off x="304801" y="634424"/>
            <a:ext cx="8459548" cy="18039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b="1" dirty="0"/>
              <a:t>Q(</a:t>
            </a:r>
            <a:r>
              <a:rPr lang="ko-KR" altLang="en-US" sz="3000" dirty="0"/>
              <a:t>문제</a:t>
            </a:r>
            <a:r>
              <a:rPr lang="en-US" altLang="ko-KR" sz="3000" dirty="0"/>
              <a:t>)</a:t>
            </a:r>
            <a:r>
              <a:rPr lang="en-US" altLang="ko-KR" sz="3000" dirty="0" smtClean="0"/>
              <a:t>:___  ____  ___ </a:t>
            </a:r>
            <a:r>
              <a:rPr lang="en-US" sz="3000" dirty="0"/>
              <a:t>(</a:t>
            </a:r>
            <a:r>
              <a:rPr lang="en-US" sz="3000" i="1" u="sng" dirty="0"/>
              <a:t>___</a:t>
            </a:r>
            <a:r>
              <a:rPr lang="en-US" sz="3000" dirty="0"/>
              <a:t>), and a (</a:t>
            </a:r>
            <a:r>
              <a:rPr lang="en-US" sz="3000" u="sng" dirty="0"/>
              <a:t>     </a:t>
            </a:r>
            <a:r>
              <a:rPr lang="en-US" sz="3000" dirty="0"/>
              <a:t>), and a (</a:t>
            </a:r>
            <a:r>
              <a:rPr lang="en-US" sz="3000" u="sng" dirty="0"/>
              <a:t>      </a:t>
            </a:r>
            <a:r>
              <a:rPr lang="en-US" sz="3000" dirty="0"/>
              <a:t>).</a:t>
            </a:r>
            <a:r>
              <a:rPr lang="en-US" sz="3000" dirty="0" smtClean="0"/>
              <a:t>?</a:t>
            </a:r>
            <a:endParaRPr lang="en-US" sz="3000" dirty="0"/>
          </a:p>
          <a:p>
            <a:pPr lvl="0">
              <a:spcBef>
                <a:spcPct val="0"/>
              </a:spcBef>
              <a:defRPr/>
            </a:pPr>
            <a:r>
              <a:rPr lang="en-US" sz="3000" b="1" dirty="0"/>
              <a:t>A(</a:t>
            </a:r>
            <a:r>
              <a:rPr lang="ko-KR" altLang="en-US" sz="3000" dirty="0"/>
              <a:t>답변</a:t>
            </a:r>
            <a:r>
              <a:rPr lang="en-US" altLang="ko-KR" sz="3000" dirty="0"/>
              <a:t>)</a:t>
            </a:r>
            <a:r>
              <a:rPr lang="en-US" sz="3000" dirty="0"/>
              <a:t>:(_____) has a </a:t>
            </a:r>
            <a:r>
              <a:rPr lang="en-US" sz="3000" dirty="0" smtClean="0"/>
              <a:t>(</a:t>
            </a:r>
            <a:r>
              <a:rPr lang="en-US" sz="3000" i="1" u="sng" dirty="0" smtClean="0"/>
              <a:t>___</a:t>
            </a:r>
            <a:r>
              <a:rPr lang="en-US" sz="3000" dirty="0" smtClean="0"/>
              <a:t>), and a (</a:t>
            </a:r>
            <a:r>
              <a:rPr lang="en-US" sz="3000" u="sng" dirty="0" smtClean="0"/>
              <a:t>     </a:t>
            </a:r>
            <a:r>
              <a:rPr lang="en-US" sz="3000" dirty="0" smtClean="0"/>
              <a:t>), and a (</a:t>
            </a:r>
            <a:r>
              <a:rPr lang="en-US" sz="3000" u="sng" dirty="0" smtClean="0"/>
              <a:t>      </a:t>
            </a:r>
            <a:r>
              <a:rPr lang="en-US" sz="3000" dirty="0" smtClean="0"/>
              <a:t>).</a:t>
            </a:r>
            <a:endParaRPr lang="en-US" sz="3000" dirty="0"/>
          </a:p>
        </p:txBody>
      </p:sp>
      <p:sp>
        <p:nvSpPr>
          <p:cNvPr id="18" name="Rectangle 17"/>
          <p:cNvSpPr/>
          <p:nvPr/>
        </p:nvSpPr>
        <p:spPr>
          <a:xfrm>
            <a:off x="5144732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44732" y="5779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44732" y="64653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0"/>
            <a:ext cx="2096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Who 500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Action Button: Custom 22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848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304801" y="786824"/>
            <a:ext cx="8459548" cy="1343601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matter with </a:t>
            </a:r>
            <a:r>
              <a:rPr lang="en-US" sz="3500" dirty="0"/>
              <a:t>(</a:t>
            </a:r>
            <a:r>
              <a:rPr lang="en-US" sz="3500" u="sng" dirty="0">
                <a:solidFill>
                  <a:srgbClr val="0000FF"/>
                </a:solidFill>
              </a:rPr>
              <a:t>him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her</a:t>
            </a:r>
            <a:r>
              <a:rPr lang="en-US" sz="3500" dirty="0"/>
              <a:t>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</a:t>
            </a:r>
            <a:r>
              <a:rPr lang="en-US" sz="3500" u="sng" dirty="0">
                <a:solidFill>
                  <a:srgbClr val="0000FF"/>
                </a:solidFill>
              </a:rPr>
              <a:t>He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She</a:t>
            </a:r>
            <a:r>
              <a:rPr lang="en-US" sz="3500" dirty="0"/>
              <a:t>) has a (</a:t>
            </a:r>
            <a:r>
              <a:rPr lang="en-US" sz="3500" i="1" u="sng" dirty="0"/>
              <a:t>illness</a:t>
            </a:r>
            <a:r>
              <a:rPr lang="en-US" sz="3500" u="sng" dirty="0"/>
              <a:t>).</a:t>
            </a:r>
            <a:endParaRPr lang="en-US" sz="35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648200" y="24824"/>
            <a:ext cx="36576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Illness </a:t>
            </a:r>
            <a:r>
              <a:rPr lang="en-US" sz="4000" dirty="0" err="1" smtClean="0"/>
              <a:t>질병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52517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40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200"/>
            <a:ext cx="4724400" cy="60198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00600" y="-76200"/>
            <a:ext cx="4191000" cy="6553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500" u="sng" dirty="0" smtClean="0"/>
              <a:t>Script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Excuse me.  How much is this sweater?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It’s $30.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</a:t>
            </a:r>
            <a:r>
              <a:rPr lang="en-US" sz="2500" dirty="0" smtClean="0"/>
              <a:t>: Oh.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How much are these shoes?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They’re $50.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Oh, thanks.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Emma, we don’t have a present for </a:t>
            </a:r>
            <a:r>
              <a:rPr lang="en-US" sz="2500" dirty="0" smtClean="0"/>
              <a:t>Mom.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We can make a present!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 </a:t>
            </a:r>
            <a:r>
              <a:rPr lang="en-US" sz="2500" dirty="0" smtClean="0"/>
              <a:t>These are for you.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Happy birthday!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Mom:</a:t>
            </a:r>
            <a:r>
              <a:rPr lang="en-US" sz="2500" dirty="0" smtClean="0"/>
              <a:t> They’re beautiful!  Thank you!</a:t>
            </a:r>
            <a:endParaRPr lang="en-US" sz="2500" u="sng" dirty="0" smtClean="0"/>
          </a:p>
          <a:p>
            <a:pPr lvl="0" algn="ctr">
              <a:spcBef>
                <a:spcPct val="0"/>
              </a:spcBef>
              <a:defRPr/>
            </a:pPr>
            <a:endParaRPr lang="en-US" sz="2500" u="sng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19812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7868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:Who has a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56388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248834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297180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Illness </a:t>
            </a:r>
            <a:r>
              <a:rPr lang="en-US" sz="4000" dirty="0" err="1" smtClean="0"/>
              <a:t>질병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971800" y="786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676400"/>
            <a:ext cx="8458200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/>
              <a:t>Ask/Answer</a:t>
            </a:r>
            <a:r>
              <a:rPr lang="en-US" sz="3529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/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/>
              <a:t>Q(</a:t>
            </a:r>
            <a:r>
              <a:rPr lang="ko-KR" altLang="en-US" sz="3784" dirty="0"/>
              <a:t>문제</a:t>
            </a:r>
            <a:r>
              <a:rPr lang="en-US" altLang="ko-KR" sz="3784" dirty="0" smtClean="0"/>
              <a:t>):What’s the matter with </a:t>
            </a:r>
            <a:r>
              <a:rPr lang="en-US" sz="3784" dirty="0" smtClean="0"/>
              <a:t>(</a:t>
            </a:r>
            <a:r>
              <a:rPr lang="en-US" sz="3784" u="sng" dirty="0" smtClean="0">
                <a:solidFill>
                  <a:srgbClr val="0000FF"/>
                </a:solidFill>
              </a:rPr>
              <a:t>him</a:t>
            </a:r>
            <a:r>
              <a:rPr lang="en-US" sz="3784" u="sng" dirty="0" smtClean="0">
                <a:solidFill>
                  <a:srgbClr val="000000"/>
                </a:solidFill>
              </a:rPr>
              <a:t>/</a:t>
            </a:r>
            <a:r>
              <a:rPr lang="en-US" sz="3784" u="sng" dirty="0" smtClean="0">
                <a:solidFill>
                  <a:srgbClr val="FF0000"/>
                </a:solidFill>
              </a:rPr>
              <a:t>her</a:t>
            </a:r>
            <a:r>
              <a:rPr lang="en-US" sz="3784" dirty="0" smtClean="0"/>
              <a:t>)?</a:t>
            </a:r>
            <a:endParaRPr lang="en-US" sz="3784" dirty="0" smtClean="0"/>
          </a:p>
          <a:p>
            <a:pPr lvl="0">
              <a:spcBef>
                <a:spcPct val="0"/>
              </a:spcBef>
              <a:defRPr/>
            </a:pPr>
            <a:r>
              <a:rPr lang="en-US" sz="3784" b="1" dirty="0"/>
              <a:t>A(</a:t>
            </a:r>
            <a:r>
              <a:rPr lang="ko-KR" altLang="en-US" sz="3784" dirty="0"/>
              <a:t>답변</a:t>
            </a:r>
            <a:r>
              <a:rPr lang="en-US" altLang="ko-KR" sz="3784" dirty="0" smtClean="0"/>
              <a:t>)</a:t>
            </a:r>
            <a:r>
              <a:rPr lang="en-US" sz="3784" dirty="0" smtClean="0"/>
              <a:t>:(</a:t>
            </a:r>
            <a:r>
              <a:rPr lang="en-US" sz="3784" u="sng" dirty="0" smtClean="0">
                <a:solidFill>
                  <a:srgbClr val="0000FF"/>
                </a:solidFill>
              </a:rPr>
              <a:t>He</a:t>
            </a:r>
            <a:r>
              <a:rPr lang="en-US" sz="3784" u="sng" dirty="0" smtClean="0">
                <a:solidFill>
                  <a:srgbClr val="000000"/>
                </a:solidFill>
              </a:rPr>
              <a:t>/</a:t>
            </a:r>
            <a:r>
              <a:rPr lang="en-US" sz="3784" u="sng" dirty="0" smtClean="0">
                <a:solidFill>
                  <a:srgbClr val="FF0000"/>
                </a:solidFill>
              </a:rPr>
              <a:t>She</a:t>
            </a:r>
            <a:r>
              <a:rPr lang="en-US" sz="3784" dirty="0" smtClean="0"/>
              <a:t>) has a (</a:t>
            </a:r>
            <a:r>
              <a:rPr lang="en-US" sz="3784" i="1" u="sng" dirty="0" smtClean="0"/>
              <a:t>illness</a:t>
            </a:r>
            <a:r>
              <a:rPr lang="en-US" sz="3784" u="sng" dirty="0" smtClean="0"/>
              <a:t>).</a:t>
            </a:r>
            <a:endParaRPr lang="en-US" sz="3784" dirty="0" smtClean="0"/>
          </a:p>
          <a:p>
            <a:pPr lvl="0">
              <a:spcBef>
                <a:spcPct val="0"/>
              </a:spcBef>
              <a:defRPr/>
            </a:pPr>
            <a:endParaRPr lang="en-US" sz="3784" b="1" dirty="0" smtClean="0"/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/>
              <a:t>Q</a:t>
            </a:r>
            <a:r>
              <a:rPr lang="en-US" sz="3784" b="1" dirty="0"/>
              <a:t>(</a:t>
            </a:r>
            <a:r>
              <a:rPr lang="ko-KR" altLang="en-US" sz="3784" dirty="0"/>
              <a:t>문제</a:t>
            </a:r>
            <a:r>
              <a:rPr lang="en-US" altLang="ko-KR" sz="3784" dirty="0"/>
              <a:t>)</a:t>
            </a:r>
            <a:r>
              <a:rPr lang="en-US" altLang="ko-KR" sz="3784" dirty="0" smtClean="0"/>
              <a:t>:Who has a (</a:t>
            </a:r>
            <a:r>
              <a:rPr lang="en-US" altLang="ko-KR" sz="3784" i="1" u="sng" dirty="0" smtClean="0"/>
              <a:t>illness</a:t>
            </a:r>
            <a:r>
              <a:rPr lang="en-US" altLang="ko-KR" sz="3784" dirty="0" smtClean="0"/>
              <a:t>)</a:t>
            </a:r>
            <a:r>
              <a:rPr lang="en-US" sz="3784" dirty="0" smtClean="0"/>
              <a:t>?</a:t>
            </a:r>
            <a:endParaRPr lang="en-US" sz="3784" dirty="0"/>
          </a:p>
          <a:p>
            <a:pPr lvl="0">
              <a:spcBef>
                <a:spcPct val="0"/>
              </a:spcBef>
              <a:defRPr/>
            </a:pPr>
            <a:r>
              <a:rPr lang="en-US" sz="3784" b="1" dirty="0"/>
              <a:t>A(</a:t>
            </a:r>
            <a:r>
              <a:rPr lang="ko-KR" altLang="en-US" sz="3784" dirty="0"/>
              <a:t>답변</a:t>
            </a:r>
            <a:r>
              <a:rPr lang="en-US" altLang="ko-KR" sz="3784" dirty="0" smtClean="0"/>
              <a:t>)</a:t>
            </a:r>
            <a:r>
              <a:rPr lang="en-US" sz="3784" dirty="0" smtClean="0"/>
              <a:t>:(</a:t>
            </a:r>
            <a:r>
              <a:rPr lang="en-US" sz="3784" i="1" u="sng" dirty="0" smtClean="0"/>
              <a:t>Name</a:t>
            </a:r>
            <a:r>
              <a:rPr lang="en-US" sz="3784" u="sng" dirty="0" smtClean="0"/>
              <a:t>)</a:t>
            </a:r>
            <a:r>
              <a:rPr lang="en-US" sz="3784" dirty="0" smtClean="0"/>
              <a:t> </a:t>
            </a:r>
            <a:r>
              <a:rPr lang="en-US" sz="3784" dirty="0"/>
              <a:t>has a (</a:t>
            </a:r>
            <a:r>
              <a:rPr lang="en-US" sz="3784" i="1" u="sng" dirty="0"/>
              <a:t>illness</a:t>
            </a:r>
            <a:r>
              <a:rPr lang="en-US" sz="3784" u="sng" dirty="0"/>
              <a:t>).</a:t>
            </a:r>
            <a:endParaRPr lang="en-US" sz="3784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-15240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848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304801" y="786824"/>
            <a:ext cx="8459548" cy="1343601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matter with </a:t>
            </a:r>
            <a:r>
              <a:rPr lang="en-US" sz="3500" dirty="0"/>
              <a:t>(</a:t>
            </a:r>
            <a:r>
              <a:rPr lang="en-US" sz="3500" u="sng" dirty="0">
                <a:solidFill>
                  <a:srgbClr val="0000FF"/>
                </a:solidFill>
              </a:rPr>
              <a:t>him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her</a:t>
            </a:r>
            <a:r>
              <a:rPr lang="en-US" sz="3500" dirty="0"/>
              <a:t>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</a:t>
            </a:r>
            <a:r>
              <a:rPr lang="en-US" sz="3500" u="sng" dirty="0">
                <a:solidFill>
                  <a:srgbClr val="0000FF"/>
                </a:solidFill>
              </a:rPr>
              <a:t>He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She</a:t>
            </a:r>
            <a:r>
              <a:rPr lang="en-US" sz="3500" dirty="0"/>
              <a:t>) has a (</a:t>
            </a:r>
            <a:r>
              <a:rPr lang="en-US" sz="3500" i="1" u="sng" dirty="0"/>
              <a:t>illness</a:t>
            </a:r>
            <a:r>
              <a:rPr lang="en-US" sz="3500" u="sng" dirty="0"/>
              <a:t>).</a:t>
            </a:r>
            <a:endParaRPr lang="en-US" sz="35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648200" y="24824"/>
            <a:ext cx="36576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Illness </a:t>
            </a:r>
            <a:r>
              <a:rPr lang="en-US" sz="4000" dirty="0" err="1" smtClean="0"/>
              <a:t>질병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52517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(28)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-15240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04801" y="786825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matter with </a:t>
            </a:r>
            <a:r>
              <a:rPr lang="en-US" sz="3500" dirty="0"/>
              <a:t>(</a:t>
            </a:r>
            <a:r>
              <a:rPr lang="en-US" sz="3500" u="sng" dirty="0">
                <a:solidFill>
                  <a:srgbClr val="0000FF"/>
                </a:solidFill>
              </a:rPr>
              <a:t>him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her</a:t>
            </a:r>
            <a:r>
              <a:rPr lang="en-US" sz="3500" dirty="0"/>
              <a:t>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</a:t>
            </a:r>
            <a:r>
              <a:rPr lang="en-US" sz="3500" u="sng" dirty="0">
                <a:solidFill>
                  <a:srgbClr val="0000FF"/>
                </a:solidFill>
              </a:rPr>
              <a:t>He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She</a:t>
            </a:r>
            <a:r>
              <a:rPr lang="en-US" sz="3500" dirty="0"/>
              <a:t>) has a (</a:t>
            </a:r>
            <a:r>
              <a:rPr lang="en-US" sz="3500" i="1" u="sng" dirty="0"/>
              <a:t>illness</a:t>
            </a:r>
            <a:r>
              <a:rPr lang="en-US" sz="3500" u="sng" dirty="0"/>
              <a:t>).</a:t>
            </a:r>
            <a:endParaRPr lang="en-US" sz="35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648200" y="24824"/>
            <a:ext cx="36576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Illness </a:t>
            </a:r>
            <a:r>
              <a:rPr lang="en-US" sz="4000" dirty="0" err="1" smtClean="0"/>
              <a:t>질병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6248400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(29)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rcRect l="7895"/>
          <a:stretch>
            <a:fillRect/>
          </a:stretch>
        </p:blipFill>
        <p:spPr>
          <a:xfrm>
            <a:off x="76201" y="2419350"/>
            <a:ext cx="2895600" cy="443865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cxnSp>
        <p:nvCxnSpPr>
          <p:cNvPr id="15" name="Straight Arrow Connector 14"/>
          <p:cNvCxnSpPr/>
          <p:nvPr/>
        </p:nvCxnSpPr>
        <p:spPr>
          <a:xfrm rot="16200000" flipH="1">
            <a:off x="647700" y="4305300"/>
            <a:ext cx="20574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600" y="2419350"/>
            <a:ext cx="2616200" cy="373076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3642917" y="3581400"/>
            <a:ext cx="878931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999" y="2057400"/>
            <a:ext cx="3049349" cy="2209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799" y="4267200"/>
            <a:ext cx="3125549" cy="21336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cxnSp>
        <p:nvCxnSpPr>
          <p:cNvPr id="21" name="Straight Arrow Connector 20"/>
          <p:cNvCxnSpPr/>
          <p:nvPr/>
        </p:nvCxnSpPr>
        <p:spPr>
          <a:xfrm rot="16200000" flipH="1">
            <a:off x="7474941" y="4807941"/>
            <a:ext cx="1219200" cy="442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819373" y="15240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304800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:Who has a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56388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0600" y="6172200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(29)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304801" y="609600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:Who has a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8" name="TextBox 17"/>
          <p:cNvSpPr txBox="1"/>
          <p:nvPr/>
        </p:nvSpPr>
        <p:spPr>
          <a:xfrm>
            <a:off x="4800600" y="6172200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(29)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04801" y="2130424"/>
            <a:ext cx="8459548" cy="2974975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>
              <a:spcBef>
                <a:spcPct val="0"/>
              </a:spcBef>
              <a:buAutoNum type="arabicPeriod"/>
              <a:defRPr/>
            </a:pPr>
            <a:r>
              <a:rPr lang="en-US" sz="4000" dirty="0" smtClean="0"/>
              <a:t>Mark has a stomachache.</a:t>
            </a:r>
          </a:p>
          <a:p>
            <a:pPr marL="514350" lvl="0" indent="-514350">
              <a:spcBef>
                <a:spcPct val="0"/>
              </a:spcBef>
              <a:buAutoNum type="arabicPeriod"/>
              <a:defRPr/>
            </a:pPr>
            <a:r>
              <a:rPr lang="en-US" sz="4000" dirty="0" smtClean="0"/>
              <a:t>Ken has a cold.</a:t>
            </a:r>
          </a:p>
          <a:p>
            <a:pPr marL="514350" lvl="0" indent="-514350">
              <a:spcBef>
                <a:spcPct val="0"/>
              </a:spcBef>
              <a:buAutoNum type="arabicPeriod"/>
              <a:defRPr/>
            </a:pPr>
            <a:r>
              <a:rPr lang="en-US" sz="4000" dirty="0" smtClean="0"/>
              <a:t>Eva has a fever.</a:t>
            </a:r>
          </a:p>
          <a:p>
            <a:pPr marL="514350" lvl="0" indent="-514350">
              <a:spcBef>
                <a:spcPct val="0"/>
              </a:spcBef>
              <a:buAutoNum type="arabicPeriod"/>
              <a:defRPr/>
            </a:pPr>
            <a:r>
              <a:rPr lang="en-US" sz="4000" dirty="0" smtClean="0"/>
              <a:t>Carol has a headache.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-76200"/>
            <a:ext cx="199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0" y="0"/>
            <a:ext cx="6934200" cy="911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Jeopardy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1371600"/>
          <a:ext cx="6705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3352800"/>
              </a:tblGrid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/>
                        <a:t>What</a:t>
                      </a:r>
                      <a:endParaRPr lang="en-US" sz="5000" b="1" dirty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/>
                        <a:t>Who</a:t>
                      </a:r>
                      <a:endParaRPr lang="en-US" sz="5000" b="1" dirty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3" action="ppaction://hlinksldjump"/>
                        </a:rPr>
                        <a:t>100</a:t>
                      </a:r>
                      <a:endParaRPr lang="en-US" sz="5000" b="1" dirty="0" smtClean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4" action="ppaction://hlinksldjump"/>
                        </a:rPr>
                        <a:t>100</a:t>
                      </a:r>
                      <a:endParaRPr lang="en-US" sz="5000" b="1" dirty="0" smtClean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5" action="ppaction://hlinksldjump"/>
                        </a:rPr>
                        <a:t>200</a:t>
                      </a:r>
                      <a:endParaRPr lang="en-US" sz="5000" b="1" dirty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6" action="ppaction://hlinksldjump"/>
                        </a:rPr>
                        <a:t>200</a:t>
                      </a:r>
                      <a:endParaRPr lang="en-US" sz="5000" b="1" dirty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7" action="ppaction://hlinksldjump"/>
                        </a:rPr>
                        <a:t>300</a:t>
                      </a:r>
                      <a:endParaRPr lang="en-US" sz="5000" b="1" dirty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8" action="ppaction://hlinksldjump"/>
                        </a:rPr>
                        <a:t>300</a:t>
                      </a:r>
                      <a:endParaRPr lang="en-US" sz="5000" b="1" dirty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9" action="ppaction://hlinksldjump"/>
                        </a:rPr>
                        <a:t>400</a:t>
                      </a:r>
                      <a:endParaRPr lang="en-US" sz="5000" b="1" dirty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10" action="ppaction://hlinksldjump"/>
                        </a:rPr>
                        <a:t>400</a:t>
                      </a:r>
                      <a:endParaRPr lang="en-US" sz="5000" b="1" dirty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11" action="ppaction://hlinksldjump"/>
                        </a:rPr>
                        <a:t>500</a:t>
                      </a:r>
                      <a:endParaRPr lang="en-US" sz="5000" b="1" dirty="0"/>
                    </a:p>
                  </a:txBody>
                  <a:tcPr anchor="ctr">
                    <a:lnL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hlinkClick r:id="rId12" action="ppaction://hlinksldjump"/>
                        </a:rPr>
                        <a:t>500</a:t>
                      </a:r>
                      <a:endParaRPr lang="en-US" sz="5000" b="1" dirty="0"/>
                    </a:p>
                  </a:txBody>
                  <a:tcPr anchor="ctr">
                    <a:lnR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1" name="Action Button: Custom 10">
            <a:hlinkClick r:id="rId13" action="ppaction://hlinksldjump" highlightClick="1"/>
          </p:cNvPr>
          <p:cNvSpPr/>
          <p:nvPr/>
        </p:nvSpPr>
        <p:spPr>
          <a:xfrm>
            <a:off x="190500" y="5638800"/>
            <a:ext cx="990600" cy="758825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7620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20574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6344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matter with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6160532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56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What’s 100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Action Button: Custom 18">
            <a:hlinkClick r:id="rId4" action="ppaction://hlinksldjump" highlightClick="1"/>
          </p:cNvPr>
          <p:cNvSpPr/>
          <p:nvPr/>
        </p:nvSpPr>
        <p:spPr>
          <a:xfrm>
            <a:off x="8764349" y="0"/>
            <a:ext cx="379651" cy="41073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C254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988</Words>
  <Application>Microsoft Macintosh PowerPoint</Application>
  <PresentationFormat>On-screen Show (4:3)</PresentationFormat>
  <Paragraphs>223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22</cp:revision>
  <dcterms:created xsi:type="dcterms:W3CDTF">2011-12-26T12:28:44Z</dcterms:created>
  <dcterms:modified xsi:type="dcterms:W3CDTF">2011-12-26T13:24:02Z</dcterms:modified>
</cp:coreProperties>
</file>