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91929-7D2F-9B46-9F88-B3A0FED63C47}" type="datetimeFigureOut">
              <a:rPr lang="en-US" smtClean="0"/>
              <a:pPr/>
              <a:t>12/30/11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F3DFB-1320-E743-A1A2-C58A9C316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10" Type="http://schemas.openxmlformats.org/officeDocument/2006/relationships/image" Target="../media/image15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9" Type="http://schemas.openxmlformats.org/officeDocument/2006/relationships/image" Target="../media/image1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10" Type="http://schemas.openxmlformats.org/officeDocument/2006/relationships/image" Target="../media/image15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9" Type="http://schemas.openxmlformats.org/officeDocument/2006/relationships/image" Target="../media/image1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10" Type="http://schemas.openxmlformats.org/officeDocument/2006/relationships/image" Target="../media/image15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9" Type="http://schemas.openxmlformats.org/officeDocument/2006/relationships/image" Target="../media/image1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10" Type="http://schemas.openxmlformats.org/officeDocument/2006/relationships/image" Target="../media/image15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9" Type="http://schemas.openxmlformats.org/officeDocument/2006/relationships/image" Target="../media/image1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848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2590800"/>
            <a:ext cx="1982549" cy="2286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304801" y="786824"/>
            <a:ext cx="8459548" cy="1343601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):What’s the matter with </a:t>
            </a:r>
            <a:r>
              <a:rPr lang="en-US" sz="3500" dirty="0"/>
              <a:t>(</a:t>
            </a:r>
            <a:r>
              <a:rPr lang="en-US" sz="3500" u="sng" dirty="0">
                <a:solidFill>
                  <a:srgbClr val="0000FF"/>
                </a:solidFill>
              </a:rPr>
              <a:t>him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her</a:t>
            </a:r>
            <a:r>
              <a:rPr lang="en-US" sz="3500" dirty="0"/>
              <a:t>)?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/>
              <a:t>)</a:t>
            </a:r>
            <a:r>
              <a:rPr lang="en-US" sz="3500" dirty="0"/>
              <a:t>:(</a:t>
            </a:r>
            <a:r>
              <a:rPr lang="en-US" sz="3500" u="sng" dirty="0">
                <a:solidFill>
                  <a:srgbClr val="0000FF"/>
                </a:solidFill>
              </a:rPr>
              <a:t>He</a:t>
            </a:r>
            <a:r>
              <a:rPr lang="en-US" sz="3500" u="sng" dirty="0">
                <a:solidFill>
                  <a:srgbClr val="000000"/>
                </a:solidFill>
              </a:rPr>
              <a:t>/</a:t>
            </a:r>
            <a:r>
              <a:rPr lang="en-US" sz="3500" u="sng" dirty="0">
                <a:solidFill>
                  <a:srgbClr val="FF0000"/>
                </a:solidFill>
              </a:rPr>
              <a:t>She</a:t>
            </a:r>
            <a:r>
              <a:rPr lang="en-US" sz="3500" dirty="0"/>
              <a:t>) has a (</a:t>
            </a:r>
            <a:r>
              <a:rPr lang="en-US" sz="3500" i="1" u="sng" dirty="0"/>
              <a:t>illness</a:t>
            </a:r>
            <a:r>
              <a:rPr lang="en-US" sz="3500" u="sng" dirty="0"/>
              <a:t>).</a:t>
            </a:r>
            <a:endParaRPr lang="en-US" sz="3500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648200" y="24824"/>
            <a:ext cx="36576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/>
              <a:t>Illness </a:t>
            </a:r>
            <a:r>
              <a:rPr lang="en-US" sz="4000" dirty="0" err="1" smtClean="0"/>
              <a:t>질병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52517" y="61501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 (28)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40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" y="152400"/>
          <a:ext cx="8915403" cy="664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629"/>
                <a:gridCol w="1273629"/>
                <a:gridCol w="1273629"/>
                <a:gridCol w="1273629"/>
                <a:gridCol w="1273629"/>
                <a:gridCol w="1273629"/>
                <a:gridCol w="12736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Sunday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Monday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Tuesday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Wednesday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Thursday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Friday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Saturday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8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9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15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16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22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29</a:t>
                      </a:r>
                    </a:p>
                    <a:p>
                      <a:pPr algn="l"/>
                      <a:endParaRPr lang="en-US" sz="2000" dirty="0" smtClean="0"/>
                    </a:p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31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4"/>
          <p:cNvGrpSpPr/>
          <p:nvPr/>
        </p:nvGrpSpPr>
        <p:grpSpPr>
          <a:xfrm>
            <a:off x="1819373" y="1981200"/>
            <a:ext cx="7324627" cy="4800600"/>
            <a:chOff x="1819373" y="2057400"/>
            <a:chExt cx="7324627" cy="480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9373" y="2057400"/>
              <a:ext cx="7324627" cy="4800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9800" y="4343400"/>
              <a:ext cx="4691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31349" y="3231118"/>
              <a:ext cx="56078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2861786"/>
              <a:ext cx="7438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Junho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48400" y="3231118"/>
              <a:ext cx="9144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You-</a:t>
              </a:r>
              <a:r>
                <a:rPr lang="en-US" dirty="0" err="1" smtClean="0"/>
                <a:t>jin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0" y="2907268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Joon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500" y="3701534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Sara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2800" y="4712732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Billy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200" y="5867400"/>
              <a:ext cx="68580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Cora</a:t>
              </a:r>
              <a:endParaRPr lang="en-US" dirty="0"/>
            </a:p>
          </p:txBody>
        </p:sp>
      </p:grpSp>
      <p:sp>
        <p:nvSpPr>
          <p:cNvPr id="16" name="Title 2"/>
          <p:cNvSpPr txBox="1">
            <a:spLocks/>
          </p:cNvSpPr>
          <p:nvPr/>
        </p:nvSpPr>
        <p:spPr>
          <a:xfrm>
            <a:off x="304801" y="786824"/>
            <a:ext cx="8459548" cy="1194376"/>
          </a:xfrm>
          <a:prstGeom prst="rect">
            <a:avLst/>
          </a:prstGeom>
          <a:solidFill>
            <a:srgbClr val="FFF164"/>
          </a:solidFill>
          <a:ln w="3810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b="1" dirty="0"/>
              <a:t>Q(</a:t>
            </a:r>
            <a:r>
              <a:rPr lang="ko-KR" altLang="en-US" sz="3500" dirty="0"/>
              <a:t>문제</a:t>
            </a:r>
            <a:r>
              <a:rPr lang="en-US" altLang="ko-KR" sz="3500" dirty="0"/>
              <a:t>)</a:t>
            </a:r>
            <a:r>
              <a:rPr lang="en-US" altLang="ko-KR" sz="3500" dirty="0" smtClean="0"/>
              <a:t>:Who has a </a:t>
            </a:r>
            <a:r>
              <a:rPr lang="en-US" sz="3500" dirty="0" smtClean="0"/>
              <a:t>(______)</a:t>
            </a:r>
            <a:r>
              <a:rPr lang="en-US" sz="35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/>
              <a:t>A(</a:t>
            </a:r>
            <a:r>
              <a:rPr lang="ko-KR" altLang="en-US" sz="3500" dirty="0"/>
              <a:t>답변</a:t>
            </a:r>
            <a:r>
              <a:rPr lang="en-US" altLang="ko-KR" sz="3500" dirty="0" smtClean="0"/>
              <a:t>)</a:t>
            </a:r>
            <a:r>
              <a:rPr lang="en-US" sz="3500" dirty="0" smtClean="0"/>
              <a:t>:(_____) </a:t>
            </a:r>
            <a:r>
              <a:rPr lang="en-US" sz="3500" dirty="0"/>
              <a:t>has a </a:t>
            </a:r>
            <a:r>
              <a:rPr lang="en-US" sz="3500" dirty="0" smtClean="0"/>
              <a:t>(</a:t>
            </a:r>
            <a:r>
              <a:rPr lang="en-US" sz="3500" i="1" u="sng" dirty="0" smtClean="0"/>
              <a:t>________</a:t>
            </a:r>
            <a:r>
              <a:rPr lang="en-US" sz="3500" dirty="0" smtClean="0"/>
              <a:t>).</a:t>
            </a:r>
            <a:endParaRPr lang="en-US" sz="35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5638800"/>
            <a:ext cx="341668" cy="316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51376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419600" y="3048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485900"/>
            <a:ext cx="8458200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Ask/Answer: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784" b="1" dirty="0" smtClean="0">
                <a:solidFill>
                  <a:srgbClr val="000000"/>
                </a:solidFill>
              </a:rPr>
              <a:t>Q(</a:t>
            </a:r>
            <a:r>
              <a:rPr lang="ko-KR" altLang="en-US" sz="3784" dirty="0">
                <a:solidFill>
                  <a:srgbClr val="000000"/>
                </a:solidFill>
              </a:rPr>
              <a:t>문제</a:t>
            </a:r>
            <a:r>
              <a:rPr lang="en-US" altLang="ko-KR" sz="3784" dirty="0" smtClean="0">
                <a:solidFill>
                  <a:srgbClr val="000000"/>
                </a:solidFill>
              </a:rPr>
              <a:t>):Where was </a:t>
            </a:r>
            <a:r>
              <a:rPr lang="en-US" sz="3784" dirty="0" smtClean="0">
                <a:solidFill>
                  <a:srgbClr val="000000"/>
                </a:solidFill>
              </a:rPr>
              <a:t>(</a:t>
            </a:r>
            <a:r>
              <a:rPr lang="en-US" sz="3784" u="sng" dirty="0" smtClean="0">
                <a:solidFill>
                  <a:srgbClr val="000000"/>
                </a:solidFill>
              </a:rPr>
              <a:t>he/she</a:t>
            </a:r>
            <a:r>
              <a:rPr lang="en-US" sz="3784" dirty="0" smtClean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784" b="1" dirty="0">
                <a:solidFill>
                  <a:srgbClr val="000000"/>
                </a:solidFill>
              </a:rPr>
              <a:t>A(</a:t>
            </a:r>
            <a:r>
              <a:rPr lang="ko-KR" altLang="en-US" sz="3784" dirty="0">
                <a:solidFill>
                  <a:srgbClr val="000000"/>
                </a:solidFill>
              </a:rPr>
              <a:t>답변</a:t>
            </a:r>
            <a:r>
              <a:rPr lang="en-US" altLang="ko-KR" sz="3784" dirty="0" smtClean="0">
                <a:solidFill>
                  <a:srgbClr val="000000"/>
                </a:solidFill>
              </a:rPr>
              <a:t>)</a:t>
            </a:r>
            <a:r>
              <a:rPr lang="en-US" sz="3784" dirty="0" smtClean="0">
                <a:solidFill>
                  <a:srgbClr val="000000"/>
                </a:solidFill>
              </a:rPr>
              <a:t>:(</a:t>
            </a:r>
            <a:r>
              <a:rPr lang="en-US" sz="3784" u="sng" dirty="0" smtClean="0">
                <a:solidFill>
                  <a:srgbClr val="000000"/>
                </a:solidFill>
              </a:rPr>
              <a:t>He/She</a:t>
            </a:r>
            <a:r>
              <a:rPr lang="en-US" sz="3784" dirty="0" smtClean="0">
                <a:solidFill>
                  <a:srgbClr val="000000"/>
                </a:solidFill>
              </a:rPr>
              <a:t>) has at the (</a:t>
            </a:r>
            <a:r>
              <a:rPr lang="en-US" sz="3784" i="1" u="sng" dirty="0" smtClean="0">
                <a:solidFill>
                  <a:srgbClr val="000000"/>
                </a:solidFill>
              </a:rPr>
              <a:t>place to go</a:t>
            </a:r>
            <a:r>
              <a:rPr lang="en-US" sz="3784" u="sng" dirty="0" smtClean="0">
                <a:solidFill>
                  <a:srgbClr val="000000"/>
                </a:solidFill>
              </a:rPr>
              <a:t>).</a:t>
            </a:r>
            <a:endParaRPr lang="en-US" sz="3784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784" b="1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784" b="1" dirty="0" smtClean="0">
                <a:solidFill>
                  <a:srgbClr val="000000"/>
                </a:solidFill>
              </a:rPr>
              <a:t>Q</a:t>
            </a:r>
            <a:r>
              <a:rPr lang="en-US" sz="3784" b="1" dirty="0">
                <a:solidFill>
                  <a:srgbClr val="000000"/>
                </a:solidFill>
              </a:rPr>
              <a:t>(</a:t>
            </a:r>
            <a:r>
              <a:rPr lang="ko-KR" altLang="en-US" sz="3784" dirty="0">
                <a:solidFill>
                  <a:srgbClr val="000000"/>
                </a:solidFill>
              </a:rPr>
              <a:t>문제</a:t>
            </a:r>
            <a:r>
              <a:rPr lang="en-US" altLang="ko-KR" sz="3784" dirty="0">
                <a:solidFill>
                  <a:srgbClr val="000000"/>
                </a:solidFill>
              </a:rPr>
              <a:t>)</a:t>
            </a:r>
            <a:r>
              <a:rPr lang="en-US" altLang="ko-KR" sz="3784" dirty="0" smtClean="0">
                <a:solidFill>
                  <a:srgbClr val="000000"/>
                </a:solidFill>
              </a:rPr>
              <a:t>:Was </a:t>
            </a:r>
            <a:r>
              <a:rPr lang="en-US" sz="3784" dirty="0">
                <a:solidFill>
                  <a:srgbClr val="000000"/>
                </a:solidFill>
              </a:rPr>
              <a:t>(</a:t>
            </a:r>
            <a:r>
              <a:rPr lang="en-US" sz="3784" u="sng" dirty="0">
                <a:solidFill>
                  <a:srgbClr val="000000"/>
                </a:solidFill>
              </a:rPr>
              <a:t>he/she</a:t>
            </a:r>
            <a:r>
              <a:rPr lang="en-US" sz="3784" dirty="0" smtClean="0">
                <a:solidFill>
                  <a:srgbClr val="000000"/>
                </a:solidFill>
              </a:rPr>
              <a:t>) at the</a:t>
            </a:r>
            <a:r>
              <a:rPr lang="en-US" altLang="ko-KR" sz="3784" dirty="0" smtClean="0">
                <a:solidFill>
                  <a:srgbClr val="000000"/>
                </a:solidFill>
              </a:rPr>
              <a:t> (</a:t>
            </a:r>
            <a:r>
              <a:rPr lang="en-US" altLang="ko-KR" sz="3784" i="1" u="sng" dirty="0" smtClean="0">
                <a:solidFill>
                  <a:srgbClr val="000000"/>
                </a:solidFill>
              </a:rPr>
              <a:t>place to go</a:t>
            </a:r>
            <a:r>
              <a:rPr lang="en-US" altLang="ko-KR" sz="3784" dirty="0" smtClean="0">
                <a:solidFill>
                  <a:srgbClr val="000000"/>
                </a:solidFill>
              </a:rPr>
              <a:t>) yesterday</a:t>
            </a:r>
            <a:r>
              <a:rPr lang="en-US" sz="3784" dirty="0" smtClean="0">
                <a:solidFill>
                  <a:srgbClr val="000000"/>
                </a:solidFill>
              </a:rPr>
              <a:t>?</a:t>
            </a:r>
            <a:endParaRPr lang="en-US" sz="3784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784" b="1" dirty="0">
                <a:solidFill>
                  <a:srgbClr val="000000"/>
                </a:solidFill>
              </a:rPr>
              <a:t>A(</a:t>
            </a:r>
            <a:r>
              <a:rPr lang="ko-KR" altLang="en-US" sz="3784" dirty="0">
                <a:solidFill>
                  <a:srgbClr val="000000"/>
                </a:solidFill>
              </a:rPr>
              <a:t>답변</a:t>
            </a:r>
            <a:r>
              <a:rPr lang="en-US" altLang="ko-KR" sz="3784" dirty="0" smtClean="0">
                <a:solidFill>
                  <a:srgbClr val="000000"/>
                </a:solidFill>
              </a:rPr>
              <a:t>)</a:t>
            </a:r>
            <a:r>
              <a:rPr lang="en-US" sz="3784" dirty="0" smtClean="0">
                <a:solidFill>
                  <a:srgbClr val="000000"/>
                </a:solidFill>
              </a:rPr>
              <a:t>:(</a:t>
            </a:r>
            <a:r>
              <a:rPr lang="en-US" sz="3784" u="sng" dirty="0" smtClean="0">
                <a:solidFill>
                  <a:srgbClr val="0000FF"/>
                </a:solidFill>
              </a:rPr>
              <a:t>Yes</a:t>
            </a:r>
            <a:r>
              <a:rPr lang="en-US" sz="3784" dirty="0" smtClean="0">
                <a:solidFill>
                  <a:srgbClr val="000000"/>
                </a:solidFill>
              </a:rPr>
              <a:t>/</a:t>
            </a:r>
            <a:r>
              <a:rPr lang="en-US" sz="3784" u="sng" dirty="0" smtClean="0">
                <a:solidFill>
                  <a:srgbClr val="FF0000"/>
                </a:solidFill>
              </a:rPr>
              <a:t>No</a:t>
            </a:r>
            <a:r>
              <a:rPr lang="en-US" sz="3784" dirty="0" smtClean="0">
                <a:solidFill>
                  <a:srgbClr val="000000"/>
                </a:solidFill>
              </a:rPr>
              <a:t>) </a:t>
            </a:r>
            <a:r>
              <a:rPr lang="en-US" sz="3784" dirty="0">
                <a:solidFill>
                  <a:srgbClr val="000000"/>
                </a:solidFill>
              </a:rPr>
              <a:t>(</a:t>
            </a:r>
            <a:r>
              <a:rPr lang="en-US" sz="3784" u="sng" dirty="0">
                <a:solidFill>
                  <a:srgbClr val="000000"/>
                </a:solidFill>
              </a:rPr>
              <a:t>he/she</a:t>
            </a:r>
            <a:r>
              <a:rPr lang="en-US" sz="3784" dirty="0">
                <a:solidFill>
                  <a:srgbClr val="000000"/>
                </a:solidFill>
              </a:rPr>
              <a:t>)</a:t>
            </a:r>
            <a:r>
              <a:rPr lang="en-US" sz="3784" dirty="0" smtClean="0">
                <a:solidFill>
                  <a:srgbClr val="000000"/>
                </a:solidFill>
              </a:rPr>
              <a:t> (</a:t>
            </a:r>
            <a:r>
              <a:rPr lang="en-US" sz="3784" u="sng" dirty="0" smtClean="0">
                <a:solidFill>
                  <a:srgbClr val="0000FF"/>
                </a:solidFill>
              </a:rPr>
              <a:t>was</a:t>
            </a:r>
            <a:r>
              <a:rPr lang="en-US" sz="3784" dirty="0" smtClean="0">
                <a:solidFill>
                  <a:srgbClr val="000000"/>
                </a:solidFill>
              </a:rPr>
              <a:t>/</a:t>
            </a:r>
            <a:r>
              <a:rPr lang="en-US" sz="3784" u="sng" dirty="0" smtClean="0">
                <a:solidFill>
                  <a:srgbClr val="FF0000"/>
                </a:solidFill>
              </a:rPr>
              <a:t>wasn’t</a:t>
            </a:r>
            <a:r>
              <a:rPr lang="en-US" sz="3784" dirty="0" smtClean="0">
                <a:solidFill>
                  <a:srgbClr val="000000"/>
                </a:solidFill>
              </a:rPr>
              <a:t>).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276600" y="584776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2057400"/>
            <a:ext cx="13589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700" y="2057401"/>
            <a:ext cx="13589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3555" y="2057401"/>
            <a:ext cx="149479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9005" y="2057400"/>
            <a:ext cx="149479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7610" y="2057400"/>
            <a:ext cx="149479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4666" y="2057400"/>
            <a:ext cx="1106533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-76800" y="-98286"/>
            <a:ext cx="4953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A/B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4800" y="6150114"/>
            <a:ext cx="4953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A/B (58)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38345" y="0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112985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4112986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4114800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097496"/>
            <a:ext cx="920387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6200" y="-152400"/>
            <a:ext cx="4406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C (59)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4800" y="6150114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04799" y="1371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has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-4445" y="3591560"/>
          <a:ext cx="90201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96"/>
                <a:gridCol w="1288596"/>
                <a:gridCol w="1288596"/>
                <a:gridCol w="1288596"/>
                <a:gridCol w="1288596"/>
                <a:gridCol w="1288596"/>
                <a:gridCol w="1288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4093572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799" y="2816860"/>
            <a:ext cx="673100" cy="77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1800" y="2816860"/>
            <a:ext cx="673100" cy="774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2816860"/>
            <a:ext cx="673100" cy="774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1000" y="2806700"/>
            <a:ext cx="673100" cy="7747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8950" y="2857500"/>
            <a:ext cx="546100" cy="647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2816860"/>
            <a:ext cx="546100" cy="647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9900" y="2857500"/>
            <a:ext cx="546100" cy="64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742815" y="0"/>
            <a:ext cx="4477385" cy="55548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112985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4112986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4114800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097496"/>
            <a:ext cx="920387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-73293" y="-98286"/>
            <a:ext cx="4950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C/D (59)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4800" y="6150114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152400" y="685800"/>
            <a:ext cx="8746399" cy="25527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 smtClean="0">
                <a:solidFill>
                  <a:srgbClr val="000000"/>
                </a:solidFill>
              </a:rPr>
              <a:t>) at the (</a:t>
            </a:r>
            <a:r>
              <a:rPr lang="en-US" sz="3600" i="1" u="sng" dirty="0" smtClean="0">
                <a:solidFill>
                  <a:srgbClr val="000000"/>
                </a:solidFill>
              </a:rPr>
              <a:t>place to go</a:t>
            </a:r>
            <a:r>
              <a:rPr lang="en-US" sz="3600" i="1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>
                <a:solidFill>
                  <a:srgbClr val="000000"/>
                </a:solidFill>
              </a:rPr>
              <a:t>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FF"/>
                </a:solidFill>
              </a:rPr>
              <a:t>Yes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No</a:t>
            </a:r>
            <a:r>
              <a:rPr lang="en-US" sz="3600" dirty="0">
                <a:solidFill>
                  <a:srgbClr val="000000"/>
                </a:solidFill>
              </a:rPr>
              <a:t>) 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(</a:t>
            </a:r>
            <a:r>
              <a:rPr lang="en-US" sz="3600" u="sng" dirty="0">
                <a:solidFill>
                  <a:srgbClr val="0000FF"/>
                </a:solidFill>
              </a:rPr>
              <a:t>was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wasn’t</a:t>
            </a:r>
            <a:r>
              <a:rPr lang="en-US" sz="3600" dirty="0" smtClean="0">
                <a:solidFill>
                  <a:srgbClr val="000000"/>
                </a:solidFill>
              </a:rPr>
              <a:t>)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 smtClean="0">
                <a:solidFill>
                  <a:srgbClr val="000000"/>
                </a:solidFill>
              </a:rPr>
              <a:t>) yesterday.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4093572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-4445" y="4048760"/>
          <a:ext cx="90201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96"/>
                <a:gridCol w="1288596"/>
                <a:gridCol w="1288596"/>
                <a:gridCol w="1288596"/>
                <a:gridCol w="1288596"/>
                <a:gridCol w="1288596"/>
                <a:gridCol w="1288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799" y="3340100"/>
            <a:ext cx="673100" cy="77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1800" y="3340100"/>
            <a:ext cx="673100" cy="774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3340100"/>
            <a:ext cx="673100" cy="774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1000" y="3329940"/>
            <a:ext cx="673100" cy="774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3340100"/>
            <a:ext cx="546100" cy="647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9900" y="3380740"/>
            <a:ext cx="546100" cy="6477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070" y="4419600"/>
            <a:ext cx="8939530" cy="1968500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rot="16200000" flipH="1">
            <a:off x="476250" y="5187950"/>
            <a:ext cx="1968500" cy="431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1819728" y="5007428"/>
            <a:ext cx="2127614" cy="6337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3194775" y="4737825"/>
            <a:ext cx="2265500" cy="1035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5175340" y="5101500"/>
            <a:ext cx="220962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3938270" y="4260486"/>
            <a:ext cx="124333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3908515" y="5059134"/>
            <a:ext cx="2209620" cy="336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623140" y="5090432"/>
            <a:ext cx="220962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8600" y="952500"/>
            <a:ext cx="8458200" cy="20193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-Fill out your calendar using the </a:t>
            </a:r>
            <a:r>
              <a:rPr lang="en-US" sz="3000" i="1" dirty="0" smtClean="0">
                <a:solidFill>
                  <a:srgbClr val="000000"/>
                </a:solidFill>
              </a:rPr>
              <a:t>places to go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i="1" dirty="0" smtClean="0">
                <a:solidFill>
                  <a:srgbClr val="000000"/>
                </a:solidFill>
              </a:rPr>
              <a:t>-</a:t>
            </a:r>
            <a:r>
              <a:rPr lang="en-US" sz="3000" dirty="0" smtClean="0">
                <a:solidFill>
                  <a:srgbClr val="000000"/>
                </a:solidFill>
              </a:rPr>
              <a:t>On each of the days write either </a:t>
            </a:r>
            <a:r>
              <a:rPr lang="en-US" sz="3200" u="sng" dirty="0">
                <a:solidFill>
                  <a:srgbClr val="000000"/>
                </a:solidFill>
              </a:rPr>
              <a:t>he/</a:t>
            </a:r>
            <a:r>
              <a:rPr lang="en-US" sz="3200" u="sng" dirty="0" smtClean="0">
                <a:solidFill>
                  <a:srgbClr val="000000"/>
                </a:solidFill>
              </a:rPr>
              <a:t>she</a:t>
            </a:r>
            <a:r>
              <a:rPr lang="en-US" sz="3200" dirty="0" smtClean="0">
                <a:solidFill>
                  <a:srgbClr val="000000"/>
                </a:solidFill>
              </a:rPr>
              <a:t> and one of the places to go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-Students will </a:t>
            </a:r>
            <a:r>
              <a:rPr lang="en-US" sz="3000" dirty="0" smtClean="0">
                <a:solidFill>
                  <a:srgbClr val="000000"/>
                </a:solidFill>
              </a:rPr>
              <a:t>ask </a:t>
            </a:r>
            <a:r>
              <a:rPr lang="en-US" sz="3000" dirty="0" smtClean="0">
                <a:solidFill>
                  <a:srgbClr val="000000"/>
                </a:solidFill>
              </a:rPr>
              <a:t>“Where was he/she yesterday?”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-Teacher will answer</a:t>
            </a:r>
            <a:r>
              <a:rPr lang="en-US" sz="3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-if correct 1 point</a:t>
            </a: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0" y="0"/>
            <a:ext cx="6934200" cy="911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8600" y="2971800"/>
            <a:ext cx="1752600" cy="68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Example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" y="3677920"/>
          <a:ext cx="8915403" cy="123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629"/>
                <a:gridCol w="1273629"/>
                <a:gridCol w="1273629"/>
                <a:gridCol w="1273629"/>
                <a:gridCol w="1273629"/>
                <a:gridCol w="1273629"/>
                <a:gridCol w="12736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Sunday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Monday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Tuesday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Wednesday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Thursday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Friday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Saturday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He</a:t>
                      </a:r>
                      <a:r>
                        <a:rPr lang="en-US" sz="1700" baseline="0" dirty="0" smtClean="0"/>
                        <a:t> pool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She</a:t>
                      </a:r>
                      <a:r>
                        <a:rPr lang="en-US" sz="1700" baseline="0" dirty="0" smtClean="0"/>
                        <a:t> amusement park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He</a:t>
                      </a:r>
                      <a:r>
                        <a:rPr lang="en-US" sz="1700" baseline="0" dirty="0" smtClean="0"/>
                        <a:t> museum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She hotel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She</a:t>
                      </a:r>
                      <a:r>
                        <a:rPr lang="en-US" sz="1700" baseline="0" dirty="0" smtClean="0"/>
                        <a:t> pool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He aquarium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She</a:t>
                      </a:r>
                      <a:r>
                        <a:rPr lang="en-US" sz="1700" baseline="0" dirty="0" smtClean="0"/>
                        <a:t> beach</a:t>
                      </a:r>
                      <a:endParaRPr lang="en-US" sz="17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5197050"/>
            <a:ext cx="1130300" cy="168399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5197051"/>
            <a:ext cx="1130300" cy="168399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5202828"/>
            <a:ext cx="1243330" cy="169944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5185524"/>
            <a:ext cx="1243330" cy="169944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5185524"/>
            <a:ext cx="1243330" cy="169944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5185524"/>
            <a:ext cx="920387" cy="169944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5181600"/>
            <a:ext cx="1243330" cy="169944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38345" y="0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112985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4112986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4114800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097496"/>
            <a:ext cx="920387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114800" y="6150114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04799" y="1371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has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-4445" y="3591560"/>
          <a:ext cx="90201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96"/>
                <a:gridCol w="1288596"/>
                <a:gridCol w="1288596"/>
                <a:gridCol w="1288596"/>
                <a:gridCol w="1288596"/>
                <a:gridCol w="1288596"/>
                <a:gridCol w="1288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4093572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799" y="2816860"/>
            <a:ext cx="673100" cy="77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1800" y="2816860"/>
            <a:ext cx="673100" cy="774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2816860"/>
            <a:ext cx="673100" cy="774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1000" y="2806700"/>
            <a:ext cx="673100" cy="7747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8950" y="2857500"/>
            <a:ext cx="546100" cy="647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2816860"/>
            <a:ext cx="546100" cy="647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9900" y="2857500"/>
            <a:ext cx="546100" cy="647700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742815" y="0"/>
            <a:ext cx="4477385" cy="55548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112985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4112986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4114800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097496"/>
            <a:ext cx="920387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114800" y="6150114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76200" y="800100"/>
            <a:ext cx="8746399" cy="25527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 smtClean="0">
                <a:solidFill>
                  <a:srgbClr val="000000"/>
                </a:solidFill>
              </a:rPr>
              <a:t>) at the (</a:t>
            </a:r>
            <a:r>
              <a:rPr lang="en-US" sz="3600" i="1" u="sng" dirty="0" smtClean="0">
                <a:solidFill>
                  <a:srgbClr val="000000"/>
                </a:solidFill>
              </a:rPr>
              <a:t>place to go</a:t>
            </a:r>
            <a:r>
              <a:rPr lang="en-US" sz="3600" i="1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>
                <a:solidFill>
                  <a:srgbClr val="000000"/>
                </a:solidFill>
              </a:rPr>
              <a:t>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FF"/>
                </a:solidFill>
              </a:rPr>
              <a:t>Yes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No</a:t>
            </a:r>
            <a:r>
              <a:rPr lang="en-US" sz="3600" dirty="0">
                <a:solidFill>
                  <a:srgbClr val="000000"/>
                </a:solidFill>
              </a:rPr>
              <a:t>) 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(</a:t>
            </a:r>
            <a:r>
              <a:rPr lang="en-US" sz="3600" u="sng" dirty="0">
                <a:solidFill>
                  <a:srgbClr val="0000FF"/>
                </a:solidFill>
              </a:rPr>
              <a:t>was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wasn’t</a:t>
            </a:r>
            <a:r>
              <a:rPr lang="en-US" sz="3600" dirty="0" smtClean="0">
                <a:solidFill>
                  <a:srgbClr val="000000"/>
                </a:solidFill>
              </a:rPr>
              <a:t>)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 smtClean="0">
                <a:solidFill>
                  <a:srgbClr val="000000"/>
                </a:solidFill>
              </a:rPr>
              <a:t>) yesterday.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4093572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-4445" y="4048760"/>
          <a:ext cx="90201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96"/>
                <a:gridCol w="1288596"/>
                <a:gridCol w="1288596"/>
                <a:gridCol w="1288596"/>
                <a:gridCol w="1288596"/>
                <a:gridCol w="1288596"/>
                <a:gridCol w="1288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799" y="3340100"/>
            <a:ext cx="673100" cy="77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1800" y="3340100"/>
            <a:ext cx="673100" cy="774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3340100"/>
            <a:ext cx="673100" cy="774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1000" y="3329940"/>
            <a:ext cx="673100" cy="774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3340100"/>
            <a:ext cx="546100" cy="647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9900" y="3380740"/>
            <a:ext cx="546100" cy="6477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070" y="4419600"/>
            <a:ext cx="8939530" cy="1968500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rot="16200000" flipH="1">
            <a:off x="476250" y="5187950"/>
            <a:ext cx="1968500" cy="431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1819728" y="5007428"/>
            <a:ext cx="2127614" cy="6337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3194775" y="4737825"/>
            <a:ext cx="2265500" cy="1035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5175340" y="5101500"/>
            <a:ext cx="220962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3938270" y="4260486"/>
            <a:ext cx="124333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3908515" y="5059134"/>
            <a:ext cx="2209620" cy="336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623140" y="5090432"/>
            <a:ext cx="220962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572</Words>
  <Application>Microsoft Macintosh PowerPoint</Application>
  <PresentationFormat>On-screen Show (4:3)</PresentationFormat>
  <Paragraphs>145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11</cp:revision>
  <dcterms:created xsi:type="dcterms:W3CDTF">2011-12-30T02:03:13Z</dcterms:created>
  <dcterms:modified xsi:type="dcterms:W3CDTF">2011-12-30T02:04:28Z</dcterms:modified>
</cp:coreProperties>
</file>