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5" r:id="rId10"/>
    <p:sldId id="267" r:id="rId11"/>
    <p:sldId id="268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1613B-9F2C-6A4E-BE34-DCE6151E4808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564F-928E-9748-B3D2-BB05873FC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1613B-9F2C-6A4E-BE34-DCE6151E4808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564F-928E-9748-B3D2-BB05873FC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1613B-9F2C-6A4E-BE34-DCE6151E4808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564F-928E-9748-B3D2-BB05873FC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1613B-9F2C-6A4E-BE34-DCE6151E4808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564F-928E-9748-B3D2-BB05873FC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1613B-9F2C-6A4E-BE34-DCE6151E4808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564F-928E-9748-B3D2-BB05873FC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1613B-9F2C-6A4E-BE34-DCE6151E4808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564F-928E-9748-B3D2-BB05873FC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1613B-9F2C-6A4E-BE34-DCE6151E4808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564F-928E-9748-B3D2-BB05873FC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1613B-9F2C-6A4E-BE34-DCE6151E4808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564F-928E-9748-B3D2-BB05873FC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1613B-9F2C-6A4E-BE34-DCE6151E4808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564F-928E-9748-B3D2-BB05873FC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1613B-9F2C-6A4E-BE34-DCE6151E4808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564F-928E-9748-B3D2-BB05873FC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1613B-9F2C-6A4E-BE34-DCE6151E4808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564F-928E-9748-B3D2-BB05873FC0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1613B-9F2C-6A4E-BE34-DCE6151E4808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4564F-928E-9748-B3D2-BB05873FC0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13.png"/><Relationship Id="rId3" Type="http://schemas.openxmlformats.org/officeDocument/2006/relationships/image" Target="../media/image2.png"/><Relationship Id="rId6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6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13.png"/><Relationship Id="rId3" Type="http://schemas.openxmlformats.org/officeDocument/2006/relationships/image" Target="../media/image2.png"/><Relationship Id="rId6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13.png"/><Relationship Id="rId3" Type="http://schemas.openxmlformats.org/officeDocument/2006/relationships/image" Target="../media/image2.png"/><Relationship Id="rId6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13.png"/><Relationship Id="rId3" Type="http://schemas.openxmlformats.org/officeDocument/2006/relationships/image" Target="../media/image2.png"/><Relationship Id="rId6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13.png"/><Relationship Id="rId3" Type="http://schemas.openxmlformats.org/officeDocument/2006/relationships/image" Target="../media/image2.png"/><Relationship Id="rId6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58000"/>
            <a:chOff x="3625850" y="2984500"/>
            <a:chExt cx="1892300" cy="177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alphaModFix amt="46000"/>
            </a:blip>
            <a:stretch>
              <a:fillRect/>
            </a:stretch>
          </p:blipFill>
          <p:spPr>
            <a:xfrm>
              <a:off x="3625850" y="2984500"/>
              <a:ext cx="1892300" cy="889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25850" y="3873500"/>
              <a:ext cx="1892300" cy="889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0"/>
            <a:ext cx="9144000" cy="6858000"/>
            <a:chOff x="3625850" y="2984500"/>
            <a:chExt cx="1892300" cy="177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alphaModFix amt="46000"/>
            </a:blip>
            <a:stretch>
              <a:fillRect/>
            </a:stretch>
          </p:blipFill>
          <p:spPr>
            <a:xfrm>
              <a:off x="3625850" y="2984500"/>
              <a:ext cx="1892300" cy="889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25850" y="3873500"/>
              <a:ext cx="1892300" cy="889000"/>
            </a:xfrm>
            <a:prstGeom prst="rect">
              <a:avLst/>
            </a:prstGeom>
          </p:spPr>
        </p:pic>
      </p:grpSp>
      <p:sp>
        <p:nvSpPr>
          <p:cNvPr id="22" name="Title 2"/>
          <p:cNvSpPr txBox="1">
            <a:spLocks/>
          </p:cNvSpPr>
          <p:nvPr/>
        </p:nvSpPr>
        <p:spPr>
          <a:xfrm>
            <a:off x="0" y="838200"/>
            <a:ext cx="9144000" cy="5638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514350" lvl="0" indent="-514350" algn="ctr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Whisper Telephone</a:t>
            </a:r>
            <a:endParaRPr lang="en-US" sz="3000" dirty="0" smtClean="0">
              <a:latin typeface="+mj-lt"/>
              <a:ea typeface="+mj-ea"/>
              <a:cs typeface="+mj-cs"/>
            </a:endParaRP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lang="en-US" sz="3000" dirty="0" smtClean="0">
                <a:latin typeface="+mj-lt"/>
                <a:ea typeface="+mj-ea"/>
                <a:cs typeface="+mj-cs"/>
              </a:rPr>
              <a:t>Make two teams</a:t>
            </a: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kumimoji="0" lang="en-US" sz="30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Each team</a:t>
            </a:r>
            <a:r>
              <a:rPr kumimoji="0" lang="en-US" sz="3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lines up streaming back from the whiteboard</a:t>
            </a: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lang="en-US" sz="3000" baseline="0" dirty="0" smtClean="0">
                <a:latin typeface="+mj-lt"/>
                <a:ea typeface="+mj-ea"/>
                <a:cs typeface="+mj-cs"/>
              </a:rPr>
              <a:t>The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 person closest to the board is the writer.</a:t>
            </a: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kumimoji="0" lang="en-US" sz="30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</a:t>
            </a:r>
            <a:r>
              <a:rPr kumimoji="0" lang="en-US" sz="3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person farthest from the board will have a calendar.  This person will be asked “How was the weather (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today/yesterday/on Monday…)</a:t>
            </a: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kumimoji="0" lang="en-US" sz="30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They will have to whisper</a:t>
            </a:r>
            <a:r>
              <a:rPr kumimoji="0" lang="en-US" sz="3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answer to the writer.</a:t>
            </a: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lang="en-US" sz="3000" baseline="0" dirty="0" smtClean="0">
                <a:latin typeface="+mj-lt"/>
                <a:ea typeface="+mj-ea"/>
                <a:cs typeface="+mj-cs"/>
              </a:rPr>
              <a:t>First team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 (without talking) to correctly write the answer on the board, gets one point.</a:t>
            </a:r>
            <a:endParaRPr kumimoji="0" lang="en-US" sz="300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49530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ko-KR" sz="4000" dirty="0" smtClean="0"/>
              <a:t>Game Time </a:t>
            </a:r>
            <a:r>
              <a:rPr lang="ko-KR" altLang="en-US" sz="4000" dirty="0" smtClean="0"/>
              <a:t>게임 시간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0"/>
            <a:ext cx="9144000" cy="6858000"/>
            <a:chOff x="3625850" y="2984500"/>
            <a:chExt cx="1892300" cy="177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alphaModFix amt="46000"/>
            </a:blip>
            <a:stretch>
              <a:fillRect/>
            </a:stretch>
          </p:blipFill>
          <p:spPr>
            <a:xfrm>
              <a:off x="3625850" y="2984500"/>
              <a:ext cx="1892300" cy="889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25850" y="3873500"/>
              <a:ext cx="1892300" cy="889000"/>
            </a:xfrm>
            <a:prstGeom prst="rect">
              <a:avLst/>
            </a:prstGeom>
          </p:spPr>
        </p:pic>
      </p:grpSp>
      <p:sp>
        <p:nvSpPr>
          <p:cNvPr id="7" name="Title 2"/>
          <p:cNvSpPr txBox="1">
            <a:spLocks/>
          </p:cNvSpPr>
          <p:nvPr/>
        </p:nvSpPr>
        <p:spPr>
          <a:xfrm>
            <a:off x="464820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Weather </a:t>
            </a:r>
            <a:r>
              <a:rPr lang="ko-KR" sz="3600" dirty="0" smtClean="0"/>
              <a:t>날씨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4038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400" y="4038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400" y="4038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7400" y="4038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7400" y="4038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57400" y="41148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6" name="Title 2"/>
          <p:cNvSpPr txBox="1">
            <a:spLocks/>
          </p:cNvSpPr>
          <p:nvPr/>
        </p:nvSpPr>
        <p:spPr>
          <a:xfrm>
            <a:off x="0" y="1066800"/>
            <a:ext cx="9144000" cy="1447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3-Q(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):How was the weather on </a:t>
            </a:r>
            <a:r>
              <a:rPr lang="en-US" altLang="ko-KR" sz="3600" dirty="0" smtClean="0">
                <a:solidFill>
                  <a:srgbClr val="000000"/>
                </a:solidFill>
              </a:rPr>
              <a:t>(</a:t>
            </a:r>
            <a:r>
              <a:rPr lang="en-US" altLang="ko-KR" sz="3600" u="sng" dirty="0" smtClean="0">
                <a:solidFill>
                  <a:srgbClr val="FF0000"/>
                </a:solidFill>
              </a:rPr>
              <a:t>Monday</a:t>
            </a:r>
            <a:r>
              <a:rPr lang="en-US" altLang="ko-KR" sz="3600" dirty="0" smtClean="0">
                <a:solidFill>
                  <a:srgbClr val="000000"/>
                </a:solidFill>
              </a:rPr>
              <a:t>)</a:t>
            </a:r>
            <a:r>
              <a:rPr lang="en-US" altLang="ko-KR" sz="3600" dirty="0">
                <a:solidFill>
                  <a:srgbClr val="000000"/>
                </a:solidFill>
              </a:rPr>
              <a:t>? </a:t>
            </a:r>
            <a:endParaRPr lang="en-US" sz="3600" dirty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3-A(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:It was ______.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7010400" y="1143000"/>
            <a:ext cx="1447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Tuesday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7010400" y="1143000"/>
            <a:ext cx="1447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Wednesday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7010400" y="1143000"/>
            <a:ext cx="1447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Thursday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7010400" y="1143000"/>
            <a:ext cx="1447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Friday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7010400" y="1143000"/>
            <a:ext cx="1447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Saturday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0" y="2590800"/>
            <a:ext cx="9144000" cy="1447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2-Q(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):How was the weather yesterday</a:t>
            </a:r>
            <a:r>
              <a:rPr lang="en-US" sz="3600" dirty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2-A(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:It was ______.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24" name="Title 2"/>
          <p:cNvSpPr txBox="1">
            <a:spLocks/>
          </p:cNvSpPr>
          <p:nvPr/>
        </p:nvSpPr>
        <p:spPr>
          <a:xfrm>
            <a:off x="0" y="2590800"/>
            <a:ext cx="9144000" cy="1447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1-Q(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):How’s the weather today</a:t>
            </a:r>
            <a:r>
              <a:rPr lang="en-US" sz="3600" dirty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1-A(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:It’s ______.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-3" y="304800"/>
          <a:ext cx="9144002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891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Thursday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Friday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Saturday</a:t>
                      </a:r>
                      <a:endParaRPr lang="en-US" dirty="0"/>
                    </a:p>
                  </a:txBody>
                  <a:tcPr/>
                </a:tc>
              </a:tr>
              <a:tr h="8915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49680"/>
            <a:ext cx="889000" cy="838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219200"/>
            <a:ext cx="889000" cy="838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1249680"/>
            <a:ext cx="889000" cy="838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7500" y="1219200"/>
            <a:ext cx="889000" cy="838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6400" y="1249680"/>
            <a:ext cx="889000" cy="838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5600" y="1219200"/>
            <a:ext cx="889000" cy="838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00" y="1219200"/>
            <a:ext cx="889000" cy="838200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-3" y="2667000"/>
          <a:ext cx="9144002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891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Thursday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Friday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Saturday</a:t>
                      </a:r>
                      <a:endParaRPr lang="en-US" dirty="0"/>
                    </a:p>
                  </a:txBody>
                  <a:tcPr/>
                </a:tc>
              </a:tr>
              <a:tr h="8915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611880"/>
            <a:ext cx="889000" cy="838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3581400"/>
            <a:ext cx="889000" cy="838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3611880"/>
            <a:ext cx="889000" cy="838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600" y="3550920"/>
            <a:ext cx="889000" cy="8382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64500" y="3581400"/>
            <a:ext cx="889000" cy="8382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3611880"/>
            <a:ext cx="889000" cy="8382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7800" y="3581400"/>
            <a:ext cx="889000" cy="838200"/>
          </a:xfrm>
          <a:prstGeom prst="rect">
            <a:avLst/>
          </a:prstGeom>
        </p:spPr>
      </p:pic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0" y="4922520"/>
          <a:ext cx="9144002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891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Thursday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Friday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Saturday</a:t>
                      </a:r>
                      <a:endParaRPr lang="en-US" dirty="0"/>
                    </a:p>
                  </a:txBody>
                  <a:tcPr/>
                </a:tc>
              </a:tr>
              <a:tr h="8915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500" y="5867400"/>
            <a:ext cx="889000" cy="8382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6700" y="5867400"/>
            <a:ext cx="889000" cy="8382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55900" y="5836920"/>
            <a:ext cx="889000" cy="8382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5600" y="5806440"/>
            <a:ext cx="889000" cy="8382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4800" y="5836920"/>
            <a:ext cx="889000" cy="8382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0200" y="5775960"/>
            <a:ext cx="889000" cy="8382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5806440"/>
            <a:ext cx="889000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63500" y="0"/>
            <a:ext cx="90805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981200" y="838200"/>
            <a:ext cx="62484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500" dirty="0" smtClean="0">
                <a:solidFill>
                  <a:srgbClr val="000000"/>
                </a:solidFill>
              </a:rPr>
              <a:t>Let’s </a:t>
            </a:r>
            <a:r>
              <a:rPr lang="en-US" sz="4500" dirty="0">
                <a:solidFill>
                  <a:srgbClr val="000000"/>
                </a:solidFill>
              </a:rPr>
              <a:t>meet here at (</a:t>
            </a:r>
            <a:r>
              <a:rPr lang="en-US" sz="4500" u="sng" dirty="0">
                <a:solidFill>
                  <a:srgbClr val="000000"/>
                </a:solidFill>
              </a:rPr>
              <a:t>time</a:t>
            </a:r>
            <a:r>
              <a:rPr lang="en-US" sz="4500" dirty="0">
                <a:solidFill>
                  <a:srgbClr val="000000"/>
                </a:solidFill>
              </a:rPr>
              <a:t>).</a:t>
            </a:r>
            <a:endParaRPr lang="en-US" sz="450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133600"/>
            <a:ext cx="2133600" cy="2133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2133600"/>
            <a:ext cx="2286000" cy="22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400" y="2133600"/>
            <a:ext cx="2438400" cy="21811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4267200"/>
            <a:ext cx="2664812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4:00</a:t>
            </a:r>
          </a:p>
          <a:p>
            <a:pPr algn="ctr"/>
            <a:r>
              <a:rPr lang="en-US" sz="4000" dirty="0" smtClean="0"/>
              <a:t>Four o’clock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324602" y="4419600"/>
            <a:ext cx="2390398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4:30</a:t>
            </a:r>
          </a:p>
          <a:p>
            <a:pPr algn="ctr"/>
            <a:r>
              <a:rPr lang="en-US" sz="4000" dirty="0" smtClean="0"/>
              <a:t>Four thirty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6172200" y="4267200"/>
            <a:ext cx="2907767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dirty="0"/>
              <a:t>7</a:t>
            </a:r>
            <a:r>
              <a:rPr lang="en-US" sz="4000" dirty="0" smtClean="0"/>
              <a:t>:</a:t>
            </a:r>
            <a:r>
              <a:rPr lang="en-US" sz="4000" dirty="0"/>
              <a:t>1</a:t>
            </a:r>
            <a:r>
              <a:rPr lang="en-US" sz="4000" dirty="0" smtClean="0"/>
              <a:t>0</a:t>
            </a:r>
          </a:p>
          <a:p>
            <a:pPr algn="ctr"/>
            <a:r>
              <a:rPr lang="en-US" sz="4000" dirty="0" smtClean="0"/>
              <a:t>Seven fifteen</a:t>
            </a:r>
            <a:endParaRPr lang="en-US" sz="40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63500" y="0"/>
            <a:ext cx="90805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" y="0"/>
            <a:ext cx="5753100" cy="6858000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5816600" y="533400"/>
            <a:ext cx="3327400" cy="5029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000" u="sng" dirty="0" smtClean="0"/>
              <a:t>Script</a:t>
            </a:r>
            <a:endParaRPr lang="en-US" sz="3000" dirty="0" smtClean="0"/>
          </a:p>
          <a:p>
            <a:pPr lvl="0">
              <a:spcBef>
                <a:spcPct val="0"/>
              </a:spcBef>
            </a:pPr>
            <a:r>
              <a:rPr kumimoji="0" lang="en-US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Teacher:</a:t>
            </a:r>
            <a:r>
              <a:rPr kumimoji="0" lang="en-US" sz="20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Class let’s meet here at five</a:t>
            </a:r>
            <a:r>
              <a:rPr kumimoji="0" lang="en-US" sz="2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o’clock.</a:t>
            </a:r>
          </a:p>
          <a:p>
            <a:pPr lvl="0">
              <a:spcBef>
                <a:spcPct val="0"/>
              </a:spcBef>
            </a:pPr>
            <a:r>
              <a:rPr lang="en-US" sz="2000" u="sng" baseline="0" dirty="0" smtClean="0">
                <a:latin typeface="+mj-lt"/>
                <a:ea typeface="+mj-ea"/>
                <a:cs typeface="+mj-cs"/>
              </a:rPr>
              <a:t>Friend: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Ok.  See you then.</a:t>
            </a:r>
          </a:p>
          <a:p>
            <a:pPr lvl="0">
              <a:spcBef>
                <a:spcPct val="0"/>
              </a:spcBef>
            </a:pPr>
            <a:r>
              <a:rPr lang="en-US" sz="2000" u="sng" dirty="0" smtClean="0">
                <a:latin typeface="+mj-lt"/>
                <a:ea typeface="+mj-ea"/>
                <a:cs typeface="+mj-cs"/>
              </a:rPr>
              <a:t>Friend: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Do we have time for ice cream?</a:t>
            </a:r>
          </a:p>
          <a:p>
            <a:pPr lvl="0">
              <a:spcBef>
                <a:spcPct val="0"/>
              </a:spcBef>
            </a:pPr>
            <a:r>
              <a:rPr kumimoji="0" lang="en-US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Mike:</a:t>
            </a:r>
            <a:r>
              <a:rPr kumimoji="0" lang="en-US" sz="2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Yes, we do.  It’s only four thirty.</a:t>
            </a:r>
          </a:p>
          <a:p>
            <a:pPr lvl="0">
              <a:spcBef>
                <a:spcPct val="0"/>
              </a:spcBef>
            </a:pPr>
            <a:r>
              <a:rPr lang="en-US" sz="2000" u="sng" baseline="0" dirty="0" smtClean="0">
                <a:latin typeface="+mj-lt"/>
                <a:ea typeface="+mj-ea"/>
                <a:cs typeface="+mj-cs"/>
              </a:rPr>
              <a:t>Teacher: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You’re late.  Where were you?</a:t>
            </a:r>
          </a:p>
          <a:p>
            <a:pPr lvl="0">
              <a:spcBef>
                <a:spcPct val="0"/>
              </a:spcBef>
            </a:pPr>
            <a:r>
              <a:rPr kumimoji="0" lang="en-US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Friend:</a:t>
            </a:r>
            <a:r>
              <a:rPr kumimoji="0" lang="en-US" sz="2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Oh, no!  Really?</a:t>
            </a:r>
          </a:p>
          <a:p>
            <a:pPr lvl="0">
              <a:spcBef>
                <a:spcPct val="0"/>
              </a:spcBef>
            </a:pPr>
            <a:r>
              <a:rPr lang="en-US" sz="2000" u="sng" baseline="0" dirty="0" smtClean="0">
                <a:latin typeface="+mj-lt"/>
                <a:ea typeface="+mj-ea"/>
                <a:cs typeface="+mj-cs"/>
              </a:rPr>
              <a:t>Mike: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We were—</a:t>
            </a:r>
          </a:p>
          <a:p>
            <a:pPr lvl="0">
              <a:spcBef>
                <a:spcPct val="0"/>
              </a:spcBef>
            </a:pPr>
            <a:r>
              <a:rPr kumimoji="0" lang="en-US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Mike:</a:t>
            </a:r>
            <a:r>
              <a:rPr kumimoji="0" lang="en-US" sz="20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Look it’s—</a:t>
            </a:r>
          </a:p>
          <a:p>
            <a:pPr lvl="0">
              <a:spcBef>
                <a:spcPct val="0"/>
              </a:spcBef>
            </a:pPr>
            <a:r>
              <a:rPr lang="en-US" sz="2000" u="sng" dirty="0" smtClean="0">
                <a:latin typeface="+mj-lt"/>
                <a:ea typeface="+mj-ea"/>
                <a:cs typeface="+mj-cs"/>
              </a:rPr>
              <a:t>Friend: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It’s time for a new watch, Mike.</a:t>
            </a:r>
            <a:endParaRPr kumimoji="0" lang="en-US" sz="20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9144000" cy="6858000"/>
            <a:chOff x="3625850" y="2984500"/>
            <a:chExt cx="1892300" cy="1778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alphaModFix amt="46000"/>
            </a:blip>
            <a:stretch>
              <a:fillRect/>
            </a:stretch>
          </p:blipFill>
          <p:spPr>
            <a:xfrm>
              <a:off x="3625850" y="2984500"/>
              <a:ext cx="1892300" cy="889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25850" y="3873500"/>
              <a:ext cx="1892300" cy="889000"/>
            </a:xfrm>
            <a:prstGeom prst="rect">
              <a:avLst/>
            </a:prstGeom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4495800" cy="124402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Weather</a:t>
            </a:r>
          </a:p>
          <a:p>
            <a:pPr lvl="0" algn="ctr">
              <a:spcBef>
                <a:spcPct val="0"/>
              </a:spcBef>
            </a:pPr>
            <a:r>
              <a:rPr lang="ko-KR" sz="3600" dirty="0" smtClean="0"/>
              <a:t>날씨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257800" y="494436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1447800"/>
            <a:ext cx="8458200" cy="518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>
                <a:solidFill>
                  <a:srgbClr val="000000"/>
                </a:solidFill>
              </a:rPr>
              <a:t>Ask/Answer:</a:t>
            </a:r>
          </a:p>
          <a:p>
            <a:pPr lvl="0">
              <a:spcBef>
                <a:spcPct val="0"/>
              </a:spcBef>
              <a:defRPr/>
            </a:pPr>
            <a:endParaRPr lang="en-US" sz="3529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243" b="1" dirty="0" smtClean="0">
                <a:solidFill>
                  <a:srgbClr val="000000"/>
                </a:solidFill>
              </a:rPr>
              <a:t>1-Q</a:t>
            </a:r>
            <a:r>
              <a:rPr lang="en-US" sz="3243" b="1" dirty="0">
                <a:solidFill>
                  <a:srgbClr val="000000"/>
                </a:solidFill>
              </a:rPr>
              <a:t>(</a:t>
            </a:r>
            <a:r>
              <a:rPr lang="ko-KR" altLang="en-US" sz="3243" dirty="0">
                <a:solidFill>
                  <a:srgbClr val="000000"/>
                </a:solidFill>
              </a:rPr>
              <a:t>문제</a:t>
            </a:r>
            <a:r>
              <a:rPr lang="en-US" altLang="ko-KR" sz="3243" dirty="0">
                <a:solidFill>
                  <a:srgbClr val="000000"/>
                </a:solidFill>
              </a:rPr>
              <a:t>)</a:t>
            </a:r>
            <a:r>
              <a:rPr lang="en-US" altLang="ko-KR" sz="3243" dirty="0" smtClean="0">
                <a:solidFill>
                  <a:srgbClr val="000000"/>
                </a:solidFill>
              </a:rPr>
              <a:t>:How’s the weather today</a:t>
            </a:r>
            <a:r>
              <a:rPr lang="en-US" sz="3243" dirty="0" smtClean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243" b="1" dirty="0" smtClean="0">
                <a:solidFill>
                  <a:srgbClr val="000000"/>
                </a:solidFill>
              </a:rPr>
              <a:t>1-A(</a:t>
            </a:r>
            <a:r>
              <a:rPr lang="ko-KR" altLang="en-US" sz="3243" dirty="0">
                <a:solidFill>
                  <a:srgbClr val="000000"/>
                </a:solidFill>
              </a:rPr>
              <a:t>답변</a:t>
            </a:r>
            <a:r>
              <a:rPr lang="en-US" altLang="ko-KR" sz="3243" dirty="0">
                <a:solidFill>
                  <a:srgbClr val="000000"/>
                </a:solidFill>
              </a:rPr>
              <a:t>)</a:t>
            </a:r>
            <a:r>
              <a:rPr lang="en-US" sz="3243" dirty="0" smtClean="0">
                <a:solidFill>
                  <a:srgbClr val="000000"/>
                </a:solidFill>
              </a:rPr>
              <a:t>:It’s ______.</a:t>
            </a:r>
          </a:p>
          <a:p>
            <a:pPr lvl="0">
              <a:spcBef>
                <a:spcPct val="0"/>
              </a:spcBef>
              <a:defRPr/>
            </a:pPr>
            <a:endParaRPr lang="en-US" sz="3243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243" b="1" dirty="0" smtClean="0">
                <a:solidFill>
                  <a:srgbClr val="000000"/>
                </a:solidFill>
              </a:rPr>
              <a:t>2-</a:t>
            </a:r>
            <a:r>
              <a:rPr lang="en-US" sz="3243" b="1" dirty="0">
                <a:solidFill>
                  <a:srgbClr val="000000"/>
                </a:solidFill>
              </a:rPr>
              <a:t>Q(</a:t>
            </a:r>
            <a:r>
              <a:rPr lang="ko-KR" altLang="en-US" sz="3243" dirty="0">
                <a:solidFill>
                  <a:srgbClr val="000000"/>
                </a:solidFill>
              </a:rPr>
              <a:t>문제</a:t>
            </a:r>
            <a:r>
              <a:rPr lang="en-US" altLang="ko-KR" sz="3243" dirty="0">
                <a:solidFill>
                  <a:srgbClr val="000000"/>
                </a:solidFill>
              </a:rPr>
              <a:t>)</a:t>
            </a:r>
            <a:r>
              <a:rPr lang="en-US" altLang="ko-KR" sz="3243" dirty="0" smtClean="0">
                <a:solidFill>
                  <a:srgbClr val="000000"/>
                </a:solidFill>
              </a:rPr>
              <a:t>:How was the weather yesterday</a:t>
            </a:r>
            <a:r>
              <a:rPr lang="en-US" sz="3243" dirty="0" smtClean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243" b="1" dirty="0" smtClean="0">
                <a:solidFill>
                  <a:srgbClr val="000000"/>
                </a:solidFill>
              </a:rPr>
              <a:t>2-</a:t>
            </a:r>
            <a:r>
              <a:rPr lang="en-US" sz="3243" b="1" dirty="0">
                <a:solidFill>
                  <a:srgbClr val="000000"/>
                </a:solidFill>
              </a:rPr>
              <a:t>A(</a:t>
            </a:r>
            <a:r>
              <a:rPr lang="ko-KR" altLang="en-US" sz="3243" dirty="0">
                <a:solidFill>
                  <a:srgbClr val="000000"/>
                </a:solidFill>
              </a:rPr>
              <a:t>답변</a:t>
            </a:r>
            <a:r>
              <a:rPr lang="en-US" altLang="ko-KR" sz="3243" dirty="0">
                <a:solidFill>
                  <a:srgbClr val="000000"/>
                </a:solidFill>
              </a:rPr>
              <a:t>)</a:t>
            </a:r>
            <a:r>
              <a:rPr lang="en-US" sz="3243" dirty="0">
                <a:solidFill>
                  <a:srgbClr val="000000"/>
                </a:solidFill>
              </a:rPr>
              <a:t>:</a:t>
            </a:r>
            <a:r>
              <a:rPr lang="en-US" sz="3243" dirty="0" smtClean="0">
                <a:solidFill>
                  <a:srgbClr val="000000"/>
                </a:solidFill>
              </a:rPr>
              <a:t>It was </a:t>
            </a:r>
            <a:r>
              <a:rPr lang="en-US" sz="3243" dirty="0">
                <a:solidFill>
                  <a:srgbClr val="000000"/>
                </a:solidFill>
              </a:rPr>
              <a:t>______.</a:t>
            </a:r>
          </a:p>
          <a:p>
            <a:pPr lvl="0">
              <a:spcBef>
                <a:spcPct val="0"/>
              </a:spcBef>
              <a:defRPr/>
            </a:pPr>
            <a:endParaRPr lang="en-US" sz="3243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243" b="1" dirty="0" smtClean="0">
                <a:solidFill>
                  <a:srgbClr val="000000"/>
                </a:solidFill>
              </a:rPr>
              <a:t>3-</a:t>
            </a:r>
            <a:r>
              <a:rPr lang="en-US" sz="3243" b="1" dirty="0">
                <a:solidFill>
                  <a:srgbClr val="000000"/>
                </a:solidFill>
              </a:rPr>
              <a:t>Q(</a:t>
            </a:r>
            <a:r>
              <a:rPr lang="ko-KR" altLang="en-US" sz="3243" dirty="0">
                <a:solidFill>
                  <a:srgbClr val="000000"/>
                </a:solidFill>
              </a:rPr>
              <a:t>문제</a:t>
            </a:r>
            <a:r>
              <a:rPr lang="en-US" altLang="ko-KR" sz="3243" dirty="0">
                <a:solidFill>
                  <a:srgbClr val="000000"/>
                </a:solidFill>
              </a:rPr>
              <a:t>):How was the </a:t>
            </a:r>
            <a:r>
              <a:rPr lang="en-US" altLang="ko-KR" sz="3243" dirty="0" smtClean="0">
                <a:solidFill>
                  <a:srgbClr val="000000"/>
                </a:solidFill>
              </a:rPr>
              <a:t>weather on (</a:t>
            </a:r>
            <a:r>
              <a:rPr lang="en-US" altLang="ko-KR" sz="3243" u="sng" dirty="0" smtClean="0">
                <a:solidFill>
                  <a:srgbClr val="000000"/>
                </a:solidFill>
              </a:rPr>
              <a:t>day</a:t>
            </a:r>
            <a:r>
              <a:rPr lang="en-US" altLang="ko-KR" sz="3243" dirty="0" smtClean="0">
                <a:solidFill>
                  <a:srgbClr val="000000"/>
                </a:solidFill>
              </a:rPr>
              <a:t>)? </a:t>
            </a:r>
            <a:endParaRPr lang="en-US" sz="3243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243" b="1" dirty="0" smtClean="0">
                <a:solidFill>
                  <a:srgbClr val="000000"/>
                </a:solidFill>
              </a:rPr>
              <a:t>3-</a:t>
            </a:r>
            <a:r>
              <a:rPr lang="en-US" sz="3243" b="1" dirty="0">
                <a:solidFill>
                  <a:srgbClr val="000000"/>
                </a:solidFill>
              </a:rPr>
              <a:t>A(</a:t>
            </a:r>
            <a:r>
              <a:rPr lang="ko-KR" altLang="en-US" sz="3243" dirty="0">
                <a:solidFill>
                  <a:srgbClr val="000000"/>
                </a:solidFill>
              </a:rPr>
              <a:t>답변</a:t>
            </a:r>
            <a:r>
              <a:rPr lang="en-US" altLang="ko-KR" sz="3243" dirty="0">
                <a:solidFill>
                  <a:srgbClr val="000000"/>
                </a:solidFill>
              </a:rPr>
              <a:t>)</a:t>
            </a:r>
            <a:r>
              <a:rPr lang="en-US" sz="3243" dirty="0">
                <a:solidFill>
                  <a:srgbClr val="000000"/>
                </a:solidFill>
              </a:rPr>
              <a:t>:It was ______.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58000"/>
            <a:chOff x="3625850" y="2984500"/>
            <a:chExt cx="1892300" cy="177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alphaModFix amt="46000"/>
            </a:blip>
            <a:stretch>
              <a:fillRect/>
            </a:stretch>
          </p:blipFill>
          <p:spPr>
            <a:xfrm>
              <a:off x="3625850" y="2984500"/>
              <a:ext cx="1892300" cy="889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25850" y="3873500"/>
              <a:ext cx="1892300" cy="889000"/>
            </a:xfrm>
            <a:prstGeom prst="rect">
              <a:avLst/>
            </a:prstGeom>
          </p:spPr>
        </p:pic>
      </p:grpSp>
      <p:sp>
        <p:nvSpPr>
          <p:cNvPr id="7" name="Title 2"/>
          <p:cNvSpPr txBox="1">
            <a:spLocks/>
          </p:cNvSpPr>
          <p:nvPr/>
        </p:nvSpPr>
        <p:spPr>
          <a:xfrm>
            <a:off x="464820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Weather </a:t>
            </a:r>
            <a:r>
              <a:rPr lang="ko-KR" sz="3600" dirty="0" smtClean="0"/>
              <a:t>날씨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9144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41148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9900" y="9144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4800" y="41148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29300" y="9144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81800" y="41148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4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A (64)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4495800" y="571500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A (64)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0"/>
            <a:ext cx="9144000" cy="6858000"/>
            <a:chOff x="3625850" y="2984500"/>
            <a:chExt cx="1892300" cy="177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alphaModFix amt="46000"/>
            </a:blip>
            <a:stretch>
              <a:fillRect/>
            </a:stretch>
          </p:blipFill>
          <p:spPr>
            <a:xfrm>
              <a:off x="3625850" y="2984500"/>
              <a:ext cx="1892300" cy="889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25850" y="3873500"/>
              <a:ext cx="1892300" cy="889000"/>
            </a:xfrm>
            <a:prstGeom prst="rect">
              <a:avLst/>
            </a:prstGeom>
          </p:spPr>
        </p:pic>
      </p:grpSp>
      <p:sp>
        <p:nvSpPr>
          <p:cNvPr id="7" name="Title 2"/>
          <p:cNvSpPr txBox="1">
            <a:spLocks/>
          </p:cNvSpPr>
          <p:nvPr/>
        </p:nvSpPr>
        <p:spPr>
          <a:xfrm>
            <a:off x="464820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Weather </a:t>
            </a:r>
            <a:r>
              <a:rPr lang="ko-KR" sz="3600" dirty="0" smtClean="0"/>
              <a:t>날씨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4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B (64)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0" y="1066800"/>
            <a:ext cx="9144000" cy="1447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1-Q(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):How’s the weather today</a:t>
            </a:r>
            <a:r>
              <a:rPr lang="en-US" sz="3600" dirty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1-A(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:It’s ______.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0"/>
            <a:ext cx="9144000" cy="6858000"/>
            <a:chOff x="3625850" y="2984500"/>
            <a:chExt cx="1892300" cy="177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alphaModFix amt="46000"/>
            </a:blip>
            <a:stretch>
              <a:fillRect/>
            </a:stretch>
          </p:blipFill>
          <p:spPr>
            <a:xfrm>
              <a:off x="3625850" y="2984500"/>
              <a:ext cx="1892300" cy="889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25850" y="3873500"/>
              <a:ext cx="1892300" cy="889000"/>
            </a:xfrm>
            <a:prstGeom prst="rect">
              <a:avLst/>
            </a:prstGeom>
          </p:spPr>
        </p:pic>
      </p:grpSp>
      <p:sp>
        <p:nvSpPr>
          <p:cNvPr id="7" name="Title 2"/>
          <p:cNvSpPr txBox="1">
            <a:spLocks/>
          </p:cNvSpPr>
          <p:nvPr/>
        </p:nvSpPr>
        <p:spPr>
          <a:xfrm>
            <a:off x="464820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Weather </a:t>
            </a:r>
            <a:r>
              <a:rPr lang="ko-KR" sz="3600" dirty="0" smtClean="0"/>
              <a:t>날씨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4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B (64)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0" y="1066800"/>
            <a:ext cx="9144000" cy="1447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2-Q(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):How was the weather yesterday</a:t>
            </a:r>
            <a:r>
              <a:rPr lang="en-US" sz="3600" dirty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2-A(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:It was ______.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0"/>
            <a:ext cx="9144000" cy="6858000"/>
            <a:chOff x="3625850" y="2984500"/>
            <a:chExt cx="1892300" cy="177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alphaModFix amt="46000"/>
            </a:blip>
            <a:stretch>
              <a:fillRect/>
            </a:stretch>
          </p:blipFill>
          <p:spPr>
            <a:xfrm>
              <a:off x="3625850" y="2984500"/>
              <a:ext cx="1892300" cy="889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25850" y="3873500"/>
              <a:ext cx="1892300" cy="889000"/>
            </a:xfrm>
            <a:prstGeom prst="rect">
              <a:avLst/>
            </a:prstGeom>
          </p:spPr>
        </p:pic>
      </p:grpSp>
      <p:sp>
        <p:nvSpPr>
          <p:cNvPr id="7" name="Title 2"/>
          <p:cNvSpPr txBox="1">
            <a:spLocks/>
          </p:cNvSpPr>
          <p:nvPr/>
        </p:nvSpPr>
        <p:spPr>
          <a:xfrm>
            <a:off x="464820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Weather </a:t>
            </a:r>
            <a:r>
              <a:rPr lang="ko-KR" sz="3600" dirty="0" smtClean="0"/>
              <a:t>날씨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57400" y="2895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4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B (64)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0" y="1066800"/>
            <a:ext cx="9144000" cy="1447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3-Q(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):How was the weather on </a:t>
            </a:r>
            <a:r>
              <a:rPr lang="en-US" altLang="ko-KR" sz="3600" dirty="0" smtClean="0">
                <a:solidFill>
                  <a:srgbClr val="000000"/>
                </a:solidFill>
              </a:rPr>
              <a:t>(</a:t>
            </a:r>
            <a:r>
              <a:rPr lang="en-US" altLang="ko-KR" sz="3600" u="sng" dirty="0" smtClean="0">
                <a:solidFill>
                  <a:srgbClr val="FF0000"/>
                </a:solidFill>
              </a:rPr>
              <a:t>Monday</a:t>
            </a:r>
            <a:r>
              <a:rPr lang="en-US" altLang="ko-KR" sz="3600" dirty="0" smtClean="0">
                <a:solidFill>
                  <a:srgbClr val="000000"/>
                </a:solidFill>
              </a:rPr>
              <a:t>)</a:t>
            </a:r>
            <a:r>
              <a:rPr lang="en-US" altLang="ko-KR" sz="3600" dirty="0">
                <a:solidFill>
                  <a:srgbClr val="000000"/>
                </a:solidFill>
              </a:rPr>
              <a:t>? </a:t>
            </a:r>
            <a:endParaRPr lang="en-US" sz="3600" dirty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3-A(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:It was ______.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7010400" y="1143000"/>
            <a:ext cx="1447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Tuesday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7010400" y="1143000"/>
            <a:ext cx="1447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Wednesday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7010400" y="1143000"/>
            <a:ext cx="1447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Thursday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7010400" y="1143000"/>
            <a:ext cx="1447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Friday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7010400" y="1143000"/>
            <a:ext cx="1447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Saturday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3657600" y="6019800"/>
            <a:ext cx="53340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</a:t>
            </a:r>
            <a:r>
              <a:rPr lang="en-US" sz="3500" dirty="0" smtClean="0">
                <a:solidFill>
                  <a:srgbClr val="FF0000"/>
                </a:solidFill>
              </a:rPr>
              <a:t>Book B/C/D (64-65)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0"/>
            <a:ext cx="9144000" cy="6858000"/>
            <a:chOff x="3625850" y="2984500"/>
            <a:chExt cx="1892300" cy="177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alphaModFix amt="46000"/>
            </a:blip>
            <a:stretch>
              <a:fillRect/>
            </a:stretch>
          </p:blipFill>
          <p:spPr>
            <a:xfrm>
              <a:off x="3625850" y="2984500"/>
              <a:ext cx="1892300" cy="889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25850" y="3873500"/>
              <a:ext cx="1892300" cy="889000"/>
            </a:xfrm>
            <a:prstGeom prst="rect">
              <a:avLst/>
            </a:prstGeom>
          </p:spPr>
        </p:pic>
      </p:grpSp>
      <p:sp>
        <p:nvSpPr>
          <p:cNvPr id="7" name="Title 2"/>
          <p:cNvSpPr txBox="1">
            <a:spLocks/>
          </p:cNvSpPr>
          <p:nvPr/>
        </p:nvSpPr>
        <p:spPr>
          <a:xfrm>
            <a:off x="464820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Weather </a:t>
            </a:r>
            <a:r>
              <a:rPr lang="ko-KR" sz="3600" dirty="0" smtClean="0"/>
              <a:t>날씨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Answers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3657600" y="6019800"/>
            <a:ext cx="53340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</a:t>
            </a:r>
            <a:r>
              <a:rPr lang="en-US" sz="3500" dirty="0" smtClean="0">
                <a:solidFill>
                  <a:srgbClr val="FF0000"/>
                </a:solidFill>
              </a:rPr>
              <a:t>Book B (64)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itle 2"/>
          <p:cNvSpPr txBox="1">
            <a:spLocks/>
          </p:cNvSpPr>
          <p:nvPr/>
        </p:nvSpPr>
        <p:spPr>
          <a:xfrm>
            <a:off x="0" y="1447800"/>
            <a:ext cx="9144000" cy="3048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514350" lvl="0" indent="-514350">
              <a:spcBef>
                <a:spcPct val="0"/>
              </a:spcBef>
              <a:buAutoNum type="arabicPeriod"/>
            </a:pPr>
            <a:r>
              <a:rPr lang="en-US" sz="3500" dirty="0" smtClean="0"/>
              <a:t>How was the weather on </a:t>
            </a:r>
            <a:r>
              <a:rPr lang="en-US" sz="3500" dirty="0" smtClean="0"/>
              <a:t>Thursday?</a:t>
            </a: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kumimoji="0" lang="en-US" sz="35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How was the weather on Wednesday?</a:t>
            </a:r>
          </a:p>
          <a:p>
            <a:pPr marL="514350" indent="-514350">
              <a:spcBef>
                <a:spcPct val="0"/>
              </a:spcBef>
              <a:buFontTx/>
              <a:buAutoNum type="arabicPeriod"/>
            </a:pPr>
            <a:r>
              <a:rPr lang="en-US" sz="3500" dirty="0"/>
              <a:t>How was the weather on</a:t>
            </a:r>
            <a:r>
              <a:rPr lang="en-US" sz="3500" dirty="0" smtClean="0"/>
              <a:t> Monday?</a:t>
            </a:r>
          </a:p>
          <a:p>
            <a:pPr marL="514350" lvl="0" indent="-514350">
              <a:spcBef>
                <a:spcPct val="0"/>
              </a:spcBef>
              <a:buFontTx/>
              <a:buAutoNum type="arabicPeriod"/>
            </a:pPr>
            <a:r>
              <a:rPr lang="en-US" sz="3500" dirty="0"/>
              <a:t>How was the weather on</a:t>
            </a:r>
            <a:r>
              <a:rPr lang="en-US" sz="3500" dirty="0" smtClean="0"/>
              <a:t> Friday?</a:t>
            </a:r>
          </a:p>
          <a:p>
            <a:pPr marL="514350" lvl="0" indent="-514350">
              <a:spcBef>
                <a:spcPct val="0"/>
              </a:spcBef>
              <a:buFontTx/>
              <a:buAutoNum type="arabicPeriod"/>
            </a:pPr>
            <a:r>
              <a:rPr lang="en-US" sz="3500" dirty="0"/>
              <a:t>How was the weather on</a:t>
            </a:r>
            <a:r>
              <a:rPr lang="en-US" sz="3500" dirty="0" smtClean="0"/>
              <a:t> Tuesday?</a:t>
            </a:r>
            <a:endParaRPr lang="en-US" sz="3500" dirty="0"/>
          </a:p>
          <a:p>
            <a:pPr marL="514350" indent="-514350">
              <a:spcBef>
                <a:spcPct val="0"/>
              </a:spcBef>
              <a:buFontTx/>
              <a:buAutoNum type="arabicPeriod"/>
            </a:pPr>
            <a:endParaRPr lang="en-US" sz="3500" dirty="0" smtClean="0"/>
          </a:p>
          <a:p>
            <a:pPr marL="514350" lvl="0" indent="-514350">
              <a:spcBef>
                <a:spcPct val="0"/>
              </a:spcBef>
              <a:buAutoNum type="arabicPeriod"/>
            </a:pPr>
            <a:endParaRPr kumimoji="0" lang="en-US" sz="3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551</Words>
  <Application>Microsoft Macintosh PowerPoint</Application>
  <PresentationFormat>On-screen Show (4:3)</PresentationFormat>
  <Paragraphs>104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10</cp:revision>
  <dcterms:created xsi:type="dcterms:W3CDTF">2011-12-27T00:38:42Z</dcterms:created>
  <dcterms:modified xsi:type="dcterms:W3CDTF">2011-12-27T01:41:05Z</dcterms:modified>
</cp:coreProperties>
</file>