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E45F-AF32-9C41-919E-B16C24FFEA94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6CEF-CDA6-8B42-AA61-17F95571D2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E45F-AF32-9C41-919E-B16C24FFEA94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6CEF-CDA6-8B42-AA61-17F95571D2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E45F-AF32-9C41-919E-B16C24FFEA94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6CEF-CDA6-8B42-AA61-17F95571D2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E45F-AF32-9C41-919E-B16C24FFEA94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6CEF-CDA6-8B42-AA61-17F95571D2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E45F-AF32-9C41-919E-B16C24FFEA94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6CEF-CDA6-8B42-AA61-17F95571D2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E45F-AF32-9C41-919E-B16C24FFEA94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6CEF-CDA6-8B42-AA61-17F95571D2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E45F-AF32-9C41-919E-B16C24FFEA94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6CEF-CDA6-8B42-AA61-17F95571D2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E45F-AF32-9C41-919E-B16C24FFEA94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6CEF-CDA6-8B42-AA61-17F95571D2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E45F-AF32-9C41-919E-B16C24FFEA94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6CEF-CDA6-8B42-AA61-17F95571D2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E45F-AF32-9C41-919E-B16C24FFEA94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6CEF-CDA6-8B42-AA61-17F95571D2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6E45F-AF32-9C41-919E-B16C24FFEA94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6CEF-CDA6-8B42-AA61-17F95571D2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6E45F-AF32-9C41-919E-B16C24FFEA94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E6CEF-CDA6-8B42-AA61-17F95571D23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6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4.png"/><Relationship Id="rId4" Type="http://schemas.openxmlformats.org/officeDocument/2006/relationships/image" Target="../media/image4.png"/><Relationship Id="rId7" Type="http://schemas.openxmlformats.org/officeDocument/2006/relationships/image" Target="../media/image7.png"/><Relationship Id="rId11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0" Type="http://schemas.openxmlformats.org/officeDocument/2006/relationships/image" Target="../media/image10.png"/><Relationship Id="rId5" Type="http://schemas.openxmlformats.org/officeDocument/2006/relationships/image" Target="../media/image5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9" Type="http://schemas.openxmlformats.org/officeDocument/2006/relationships/image" Target="../media/image9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89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81200" y="4625974"/>
            <a:ext cx="2245777" cy="707886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Astronaut</a:t>
            </a:r>
            <a:endParaRPr lang="en-US" sz="4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050" y="1622424"/>
            <a:ext cx="3003550" cy="30035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010" y="838200"/>
            <a:ext cx="3272590" cy="442762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53226"/>
            <a:ext cx="2628900" cy="410477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7768" y="0"/>
            <a:ext cx="3136232" cy="433538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1" name="Group 16"/>
          <p:cNvGrpSpPr/>
          <p:nvPr/>
        </p:nvGrpSpPr>
        <p:grpSpPr>
          <a:xfrm>
            <a:off x="152400" y="1219200"/>
            <a:ext cx="8763000" cy="1066800"/>
            <a:chOff x="152400" y="3124200"/>
            <a:chExt cx="8763000" cy="1066800"/>
          </a:xfrm>
        </p:grpSpPr>
        <p:sp>
          <p:nvSpPr>
            <p:cNvPr id="18" name="Rectangle 17"/>
            <p:cNvSpPr/>
            <p:nvPr/>
          </p:nvSpPr>
          <p:spPr>
            <a:xfrm>
              <a:off x="152400" y="3124200"/>
              <a:ext cx="4191000" cy="1066800"/>
            </a:xfrm>
            <a:prstGeom prst="rect">
              <a:avLst/>
            </a:prstGeom>
            <a:solidFill>
              <a:srgbClr val="FFFFFF"/>
            </a:solidFill>
            <a:ln w="57150" cap="flat" cmpd="sng" algn="ctr">
              <a:solidFill>
                <a:srgbClr val="A2CE3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000" dirty="0" smtClean="0">
                  <a:solidFill>
                    <a:srgbClr val="000000"/>
                  </a:solidFill>
                </a:rPr>
                <a:t>What do you want to do when you’re older?                                    </a:t>
              </a:r>
              <a:endParaRPr lang="en-US" sz="3000" dirty="0">
                <a:solidFill>
                  <a:srgbClr val="000000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495800" y="3124200"/>
              <a:ext cx="4419600" cy="1066800"/>
            </a:xfrm>
            <a:prstGeom prst="rect">
              <a:avLst/>
            </a:prstGeom>
            <a:solidFill>
              <a:srgbClr val="FFFFFF"/>
            </a:solidFill>
            <a:ln w="57150" cap="flat" cmpd="sng" algn="ctr">
              <a:solidFill>
                <a:srgbClr val="A2CE3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000" dirty="0" smtClean="0">
                  <a:solidFill>
                    <a:srgbClr val="000000"/>
                  </a:solidFill>
                </a:rPr>
                <a:t>I want to </a:t>
              </a:r>
              <a:r>
                <a:rPr lang="en-US" sz="3000" dirty="0" smtClean="0">
                  <a:solidFill>
                    <a:srgbClr val="FF0000"/>
                  </a:solidFill>
                </a:rPr>
                <a:t>act in movies</a:t>
              </a:r>
              <a:r>
                <a:rPr lang="en-US" sz="3000" dirty="0" smtClean="0">
                  <a:solidFill>
                    <a:srgbClr val="000000"/>
                  </a:solidFill>
                </a:rPr>
                <a:t>.</a:t>
              </a:r>
              <a:endParaRPr lang="en-US" sz="30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152400" y="2361574"/>
            <a:ext cx="1790700" cy="2477751"/>
            <a:chOff x="0" y="2881312"/>
            <a:chExt cx="1790700" cy="247775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2881312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152400" y="4343400"/>
              <a:ext cx="1394244" cy="1015663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3000" dirty="0">
                  <a:solidFill>
                    <a:srgbClr val="FF0000"/>
                  </a:solidFill>
                </a:rPr>
                <a:t>a</a:t>
              </a:r>
              <a:r>
                <a:rPr lang="en-US" sz="3000" dirty="0" smtClean="0">
                  <a:solidFill>
                    <a:srgbClr val="FF0000"/>
                  </a:solidFill>
                </a:rPr>
                <a:t>ct in</a:t>
              </a:r>
            </a:p>
            <a:p>
              <a:r>
                <a:rPr lang="en-US" sz="3000" dirty="0">
                  <a:solidFill>
                    <a:srgbClr val="FF0000"/>
                  </a:solidFill>
                </a:rPr>
                <a:t>m</a:t>
              </a:r>
              <a:r>
                <a:rPr lang="en-US" sz="3000" dirty="0" smtClean="0">
                  <a:solidFill>
                    <a:srgbClr val="FF0000"/>
                  </a:solidFill>
                </a:rPr>
                <a:t>ovies.</a:t>
              </a:r>
              <a:endParaRPr lang="en-US" sz="3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oup 26"/>
          <p:cNvGrpSpPr/>
          <p:nvPr/>
        </p:nvGrpSpPr>
        <p:grpSpPr>
          <a:xfrm>
            <a:off x="1699044" y="3200400"/>
            <a:ext cx="1790700" cy="2514600"/>
            <a:chOff x="1546644" y="4343400"/>
            <a:chExt cx="1790700" cy="25146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46644" y="43434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1699044" y="5842337"/>
              <a:ext cx="1030187" cy="1015663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3000" dirty="0" smtClean="0">
                  <a:solidFill>
                    <a:srgbClr val="FF0000"/>
                  </a:solidFill>
                </a:rPr>
                <a:t>make</a:t>
              </a:r>
            </a:p>
            <a:p>
              <a:r>
                <a:rPr lang="en-US" sz="3000" dirty="0" smtClean="0">
                  <a:solidFill>
                    <a:srgbClr val="FF0000"/>
                  </a:solidFill>
                </a:rPr>
                <a:t>art.</a:t>
              </a:r>
              <a:endParaRPr lang="en-US" sz="3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4" name="Group 27"/>
          <p:cNvGrpSpPr/>
          <p:nvPr/>
        </p:nvGrpSpPr>
        <p:grpSpPr>
          <a:xfrm>
            <a:off x="3124200" y="4404062"/>
            <a:ext cx="1790700" cy="2453938"/>
            <a:chOff x="2705100" y="2667000"/>
            <a:chExt cx="1790700" cy="245393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05100" y="26670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2" name="TextBox 21"/>
            <p:cNvSpPr txBox="1"/>
            <p:nvPr/>
          </p:nvSpPr>
          <p:spPr>
            <a:xfrm>
              <a:off x="3046513" y="4105275"/>
              <a:ext cx="1192679" cy="1015663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3000" dirty="0" smtClean="0">
                  <a:solidFill>
                    <a:srgbClr val="FF0000"/>
                  </a:solidFill>
                </a:rPr>
                <a:t>make</a:t>
              </a:r>
            </a:p>
            <a:p>
              <a:r>
                <a:rPr lang="en-US" sz="3000" dirty="0" smtClean="0">
                  <a:solidFill>
                    <a:srgbClr val="FF0000"/>
                  </a:solidFill>
                </a:rPr>
                <a:t>music.</a:t>
              </a:r>
              <a:endParaRPr lang="en-US" sz="3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Group 28"/>
          <p:cNvGrpSpPr/>
          <p:nvPr/>
        </p:nvGrpSpPr>
        <p:grpSpPr>
          <a:xfrm>
            <a:off x="4191000" y="2385387"/>
            <a:ext cx="1790700" cy="2453938"/>
            <a:chOff x="4495800" y="2667000"/>
            <a:chExt cx="1790700" cy="245393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95800" y="26670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4674721" y="4105275"/>
              <a:ext cx="1234758" cy="1015663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3000" dirty="0">
                  <a:solidFill>
                    <a:srgbClr val="FF0000"/>
                  </a:solidFill>
                </a:rPr>
                <a:t>s</a:t>
              </a:r>
              <a:r>
                <a:rPr lang="en-US" sz="3000" dirty="0" smtClean="0">
                  <a:solidFill>
                    <a:srgbClr val="FF0000"/>
                  </a:solidFill>
                </a:rPr>
                <a:t>tudy</a:t>
              </a:r>
            </a:p>
            <a:p>
              <a:r>
                <a:rPr lang="en-US" sz="3000" dirty="0">
                  <a:solidFill>
                    <a:srgbClr val="FF0000"/>
                  </a:solidFill>
                </a:rPr>
                <a:t>t</a:t>
              </a:r>
              <a:r>
                <a:rPr lang="en-US" sz="3000" dirty="0" smtClean="0">
                  <a:solidFill>
                    <a:srgbClr val="FF0000"/>
                  </a:solidFill>
                </a:rPr>
                <a:t>hings.</a:t>
              </a:r>
              <a:endParaRPr lang="en-US" sz="3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6" name="Group 29"/>
          <p:cNvGrpSpPr/>
          <p:nvPr/>
        </p:nvGrpSpPr>
        <p:grpSpPr>
          <a:xfrm>
            <a:off x="5638800" y="3870662"/>
            <a:ext cx="1790700" cy="2453938"/>
            <a:chOff x="6286500" y="2667000"/>
            <a:chExt cx="1790700" cy="245393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86500" y="26670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6537642" y="4105275"/>
              <a:ext cx="1431815" cy="1015663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3000" dirty="0">
                  <a:solidFill>
                    <a:srgbClr val="FF0000"/>
                  </a:solidFill>
                </a:rPr>
                <a:t>t</a:t>
              </a:r>
              <a:r>
                <a:rPr lang="en-US" sz="3000" dirty="0" smtClean="0">
                  <a:solidFill>
                    <a:srgbClr val="FF0000"/>
                  </a:solidFill>
                </a:rPr>
                <a:t>alk and </a:t>
              </a:r>
            </a:p>
            <a:p>
              <a:r>
                <a:rPr lang="en-US" sz="3000" dirty="0">
                  <a:solidFill>
                    <a:srgbClr val="FF0000"/>
                  </a:solidFill>
                </a:rPr>
                <a:t>w</a:t>
              </a:r>
              <a:r>
                <a:rPr lang="en-US" sz="3000" dirty="0" smtClean="0">
                  <a:solidFill>
                    <a:srgbClr val="FF0000"/>
                  </a:solidFill>
                </a:rPr>
                <a:t>rite.</a:t>
              </a:r>
              <a:endParaRPr lang="en-US" sz="3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7" name="Group 30"/>
          <p:cNvGrpSpPr/>
          <p:nvPr/>
        </p:nvGrpSpPr>
        <p:grpSpPr>
          <a:xfrm>
            <a:off x="7315200" y="4404062"/>
            <a:ext cx="1962150" cy="2453938"/>
            <a:chOff x="7181850" y="2667000"/>
            <a:chExt cx="1962150" cy="245393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181850" y="26670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5" name="TextBox 24"/>
            <p:cNvSpPr txBox="1"/>
            <p:nvPr/>
          </p:nvSpPr>
          <p:spPr>
            <a:xfrm>
              <a:off x="7194090" y="4105275"/>
              <a:ext cx="1949910" cy="1015663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3000" dirty="0" smtClean="0">
                  <a:solidFill>
                    <a:srgbClr val="FF0000"/>
                  </a:solidFill>
                </a:rPr>
                <a:t>work with</a:t>
              </a:r>
            </a:p>
            <a:p>
              <a:r>
                <a:rPr lang="en-US" sz="3000" dirty="0">
                  <a:solidFill>
                    <a:srgbClr val="FF0000"/>
                  </a:solidFill>
                </a:rPr>
                <a:t>c</a:t>
              </a:r>
              <a:r>
                <a:rPr lang="en-US" sz="3000" dirty="0" smtClean="0">
                  <a:solidFill>
                    <a:srgbClr val="FF0000"/>
                  </a:solidFill>
                </a:rPr>
                <a:t>omputers.</a:t>
              </a:r>
              <a:endParaRPr lang="en-US" sz="3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2" name="Title 2"/>
          <p:cNvSpPr txBox="1">
            <a:spLocks/>
          </p:cNvSpPr>
          <p:nvPr/>
        </p:nvSpPr>
        <p:spPr>
          <a:xfrm>
            <a:off x="228600" y="0"/>
            <a:ext cx="37338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Careers </a:t>
            </a:r>
            <a:r>
              <a:rPr lang="ko-KR" sz="4000" dirty="0" smtClean="0"/>
              <a:t>채용 정보</a:t>
            </a:r>
            <a:endParaRPr lang="en-US" sz="4000" noProof="0" dirty="0" smtClean="0"/>
          </a:p>
        </p:txBody>
      </p:sp>
      <p:sp>
        <p:nvSpPr>
          <p:cNvPr id="27" name="Title 2"/>
          <p:cNvSpPr txBox="1">
            <a:spLocks/>
          </p:cNvSpPr>
          <p:nvPr/>
        </p:nvSpPr>
        <p:spPr>
          <a:xfrm>
            <a:off x="4768185" y="7620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2000"/>
          </a:p>
        </p:txBody>
      </p:sp>
      <p:grpSp>
        <p:nvGrpSpPr>
          <p:cNvPr id="11" name="Group 25"/>
          <p:cNvGrpSpPr/>
          <p:nvPr/>
        </p:nvGrpSpPr>
        <p:grpSpPr>
          <a:xfrm>
            <a:off x="36479" y="5150528"/>
            <a:ext cx="1068421" cy="1707472"/>
            <a:chOff x="-159025" y="2881312"/>
            <a:chExt cx="2183295" cy="249750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2881312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-159025" y="4343398"/>
              <a:ext cx="2183295" cy="103541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a</a:t>
              </a:r>
              <a:r>
                <a:rPr lang="en-US" sz="2000" dirty="0" smtClean="0">
                  <a:solidFill>
                    <a:srgbClr val="FF0000"/>
                  </a:solidFill>
                </a:rPr>
                <a:t>ct in</a:t>
              </a:r>
            </a:p>
            <a:p>
              <a:r>
                <a:rPr lang="en-US" sz="2000" dirty="0">
                  <a:solidFill>
                    <a:srgbClr val="FF0000"/>
                  </a:solidFill>
                </a:rPr>
                <a:t>m</a:t>
              </a:r>
              <a:r>
                <a:rPr lang="en-US" sz="2000" dirty="0" smtClean="0">
                  <a:solidFill>
                    <a:srgbClr val="FF0000"/>
                  </a:solidFill>
                </a:rPr>
                <a:t>ovies.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Group 26"/>
          <p:cNvGrpSpPr/>
          <p:nvPr/>
        </p:nvGrpSpPr>
        <p:grpSpPr>
          <a:xfrm>
            <a:off x="1143000" y="5029200"/>
            <a:ext cx="1051344" cy="1850886"/>
            <a:chOff x="1546644" y="4343400"/>
            <a:chExt cx="1790700" cy="226070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46644" y="43434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1699044" y="5739479"/>
              <a:ext cx="1638300" cy="86462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make</a:t>
              </a:r>
            </a:p>
            <a:p>
              <a:r>
                <a:rPr lang="en-US" sz="2000" dirty="0" smtClean="0">
                  <a:solidFill>
                    <a:srgbClr val="FF0000"/>
                  </a:solidFill>
                </a:rPr>
                <a:t>art.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oup 27"/>
          <p:cNvGrpSpPr/>
          <p:nvPr/>
        </p:nvGrpSpPr>
        <p:grpSpPr>
          <a:xfrm>
            <a:off x="2324100" y="5029200"/>
            <a:ext cx="952500" cy="1752600"/>
            <a:chOff x="2705100" y="2667000"/>
            <a:chExt cx="1790700" cy="247291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05100" y="26670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2" name="TextBox 21"/>
            <p:cNvSpPr txBox="1"/>
            <p:nvPr/>
          </p:nvSpPr>
          <p:spPr>
            <a:xfrm>
              <a:off x="2705100" y="4141090"/>
              <a:ext cx="1790698" cy="998826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make</a:t>
              </a:r>
            </a:p>
            <a:p>
              <a:r>
                <a:rPr lang="en-US" sz="2000" dirty="0" smtClean="0">
                  <a:solidFill>
                    <a:srgbClr val="FF0000"/>
                  </a:solidFill>
                </a:rPr>
                <a:t>music.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4" name="Group 28"/>
          <p:cNvGrpSpPr/>
          <p:nvPr/>
        </p:nvGrpSpPr>
        <p:grpSpPr>
          <a:xfrm>
            <a:off x="3349245" y="4990474"/>
            <a:ext cx="994155" cy="1791323"/>
            <a:chOff x="4674722" y="2667003"/>
            <a:chExt cx="2448564" cy="2464803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57228" y="2667003"/>
              <a:ext cx="1790700" cy="1438276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4674722" y="4157778"/>
              <a:ext cx="2448564" cy="974028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s</a:t>
              </a:r>
              <a:r>
                <a:rPr lang="en-US" sz="2000" dirty="0" smtClean="0">
                  <a:solidFill>
                    <a:srgbClr val="FF0000"/>
                  </a:solidFill>
                </a:rPr>
                <a:t>tudy</a:t>
              </a:r>
            </a:p>
            <a:p>
              <a:r>
                <a:rPr lang="en-US" sz="2000" dirty="0">
                  <a:solidFill>
                    <a:srgbClr val="FF0000"/>
                  </a:solidFill>
                </a:rPr>
                <a:t>t</a:t>
              </a:r>
              <a:r>
                <a:rPr lang="en-US" sz="2000" dirty="0" smtClean="0">
                  <a:solidFill>
                    <a:srgbClr val="FF0000"/>
                  </a:solidFill>
                </a:rPr>
                <a:t>hings.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Group 29"/>
          <p:cNvGrpSpPr/>
          <p:nvPr/>
        </p:nvGrpSpPr>
        <p:grpSpPr>
          <a:xfrm>
            <a:off x="4343400" y="5029201"/>
            <a:ext cx="1257300" cy="1788697"/>
            <a:chOff x="6286500" y="2667000"/>
            <a:chExt cx="1790700" cy="238028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86500" y="26670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6537642" y="4105275"/>
              <a:ext cx="1539558" cy="94201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t</a:t>
              </a:r>
              <a:r>
                <a:rPr lang="en-US" sz="2000" dirty="0" smtClean="0">
                  <a:solidFill>
                    <a:srgbClr val="FF0000"/>
                  </a:solidFill>
                </a:rPr>
                <a:t>alk and </a:t>
              </a:r>
            </a:p>
            <a:p>
              <a:r>
                <a:rPr lang="en-US" sz="2000" dirty="0">
                  <a:solidFill>
                    <a:srgbClr val="FF0000"/>
                  </a:solidFill>
                </a:rPr>
                <a:t>w</a:t>
              </a:r>
              <a:r>
                <a:rPr lang="en-US" sz="2000" dirty="0" smtClean="0">
                  <a:solidFill>
                    <a:srgbClr val="FF0000"/>
                  </a:solidFill>
                </a:rPr>
                <a:t>rite.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6" name="Group 30"/>
          <p:cNvGrpSpPr/>
          <p:nvPr/>
        </p:nvGrpSpPr>
        <p:grpSpPr>
          <a:xfrm>
            <a:off x="5715000" y="5056898"/>
            <a:ext cx="1371600" cy="1801102"/>
            <a:chOff x="7044104" y="2667000"/>
            <a:chExt cx="2479432" cy="236959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181850" y="26670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5" name="TextBox 24"/>
            <p:cNvSpPr txBox="1"/>
            <p:nvPr/>
          </p:nvSpPr>
          <p:spPr>
            <a:xfrm>
              <a:off x="7044104" y="4105275"/>
              <a:ext cx="2479432" cy="93132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work with</a:t>
              </a:r>
            </a:p>
            <a:p>
              <a:r>
                <a:rPr lang="en-US" sz="2000" dirty="0">
                  <a:solidFill>
                    <a:srgbClr val="FF0000"/>
                  </a:solidFill>
                </a:rPr>
                <a:t>c</a:t>
              </a:r>
              <a:r>
                <a:rPr lang="en-US" sz="2000" dirty="0" smtClean="0">
                  <a:solidFill>
                    <a:srgbClr val="FF0000"/>
                  </a:solidFill>
                </a:rPr>
                <a:t>omputers.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2" name="Title 2"/>
          <p:cNvSpPr txBox="1">
            <a:spLocks/>
          </p:cNvSpPr>
          <p:nvPr/>
        </p:nvSpPr>
        <p:spPr>
          <a:xfrm>
            <a:off x="228600" y="0"/>
            <a:ext cx="37338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sz="2000" noProof="0" dirty="0" smtClean="0"/>
              <a:t>Careers </a:t>
            </a:r>
            <a:r>
              <a:rPr lang="ko-KR" sz="2000" dirty="0" smtClean="0"/>
              <a:t>채용 정보</a:t>
            </a:r>
            <a:endParaRPr lang="en-US" sz="2000" noProof="0" dirty="0" smtClean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047" y="2400300"/>
            <a:ext cx="3390900" cy="2400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grpSp>
        <p:nvGrpSpPr>
          <p:cNvPr id="17" name="Group 27"/>
          <p:cNvGrpSpPr/>
          <p:nvPr/>
        </p:nvGrpSpPr>
        <p:grpSpPr>
          <a:xfrm>
            <a:off x="36479" y="914400"/>
            <a:ext cx="8915400" cy="1066800"/>
            <a:chOff x="0" y="4495800"/>
            <a:chExt cx="8915400" cy="1066800"/>
          </a:xfrm>
        </p:grpSpPr>
        <p:sp>
          <p:nvSpPr>
            <p:cNvPr id="29" name="Rectangle 28"/>
            <p:cNvSpPr/>
            <p:nvPr/>
          </p:nvSpPr>
          <p:spPr>
            <a:xfrm>
              <a:off x="0" y="4495800"/>
              <a:ext cx="5029200" cy="1066800"/>
            </a:xfrm>
            <a:prstGeom prst="rect">
              <a:avLst/>
            </a:prstGeom>
            <a:solidFill>
              <a:srgbClr val="FFFFFF"/>
            </a:solidFill>
            <a:ln w="57150" cap="flat" cmpd="sng" algn="ctr">
              <a:solidFill>
                <a:srgbClr val="A2CE3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500" dirty="0" smtClean="0">
                  <a:solidFill>
                    <a:srgbClr val="000000"/>
                  </a:solidFill>
                </a:rPr>
                <a:t>What does (he/she) want to do when              (he’s/she’s) older? </a:t>
              </a:r>
              <a:endParaRPr lang="en-US" sz="2500" dirty="0">
                <a:solidFill>
                  <a:srgbClr val="000000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029200" y="4495800"/>
              <a:ext cx="3886200" cy="1066800"/>
            </a:xfrm>
            <a:prstGeom prst="rect">
              <a:avLst/>
            </a:prstGeom>
            <a:solidFill>
              <a:srgbClr val="FFFFFF"/>
            </a:solidFill>
            <a:ln w="57150" cap="flat" cmpd="sng" algn="ctr">
              <a:solidFill>
                <a:srgbClr val="A2CE3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400" dirty="0" smtClean="0">
                  <a:solidFill>
                    <a:srgbClr val="000000"/>
                  </a:solidFill>
                </a:rPr>
                <a:t>(He/She) wants to </a:t>
              </a:r>
              <a:r>
                <a:rPr lang="en-US" sz="2400" dirty="0" smtClean="0">
                  <a:solidFill>
                    <a:srgbClr val="FF0000"/>
                  </a:solidFill>
                </a:rPr>
                <a:t>act in movies</a:t>
              </a:r>
              <a:r>
                <a:rPr lang="en-US" sz="2400" dirty="0" smtClean="0">
                  <a:solidFill>
                    <a:srgbClr val="000000"/>
                  </a:solidFill>
                </a:rPr>
                <a:t>.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43000" y="2400300"/>
            <a:ext cx="2400300" cy="24511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94344" y="2292350"/>
            <a:ext cx="2743200" cy="250825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87478" y="2292350"/>
            <a:ext cx="2665721" cy="262255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590774" y="2524124"/>
            <a:ext cx="2648226" cy="2284095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791200" y="2584450"/>
            <a:ext cx="2705100" cy="20320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37" name="Title 2"/>
          <p:cNvSpPr txBox="1">
            <a:spLocks/>
          </p:cNvSpPr>
          <p:nvPr/>
        </p:nvSpPr>
        <p:spPr>
          <a:xfrm>
            <a:off x="4768185" y="7620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8975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410200" y="177224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0" y="940088"/>
            <a:ext cx="26670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8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>
                <a:solidFill>
                  <a:srgbClr val="000000"/>
                </a:solidFill>
              </a:rPr>
              <a:t>SWBAT: </a:t>
            </a:r>
            <a:endParaRPr lang="en-US" sz="4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4000" dirty="0" smtClean="0">
                <a:solidFill>
                  <a:srgbClr val="000000"/>
                </a:solidFill>
              </a:rPr>
              <a:t>Say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228600" y="0"/>
            <a:ext cx="44196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en-US" sz="4000" dirty="0" smtClean="0"/>
              <a:t>Accessories </a:t>
            </a:r>
            <a:r>
              <a:rPr lang="ko-KR" sz="3600" dirty="0" smtClean="0"/>
              <a:t>부속품</a:t>
            </a:r>
            <a:endParaRPr lang="en-US" sz="3600" dirty="0"/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304800" y="2095500"/>
            <a:ext cx="8839200" cy="46101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67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400" b="1" dirty="0"/>
              <a:t>-</a:t>
            </a:r>
            <a:r>
              <a:rPr lang="en-US" sz="4400" u="sng" dirty="0"/>
              <a:t>Alex:</a:t>
            </a:r>
            <a:r>
              <a:rPr lang="en-US" sz="4400" dirty="0"/>
              <a:t> I want to see the </a:t>
            </a:r>
            <a:r>
              <a:rPr lang="en-US" sz="4400" b="1" dirty="0"/>
              <a:t>astronaut</a:t>
            </a:r>
            <a:r>
              <a:rPr lang="en-US" sz="4400" dirty="0"/>
              <a:t>.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u="sng" dirty="0"/>
              <a:t>Julie:</a:t>
            </a:r>
            <a:r>
              <a:rPr lang="en-US" sz="4400" dirty="0"/>
              <a:t> Alex!  What does that sign mean?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u="sng" dirty="0"/>
              <a:t>Alex:</a:t>
            </a:r>
            <a:r>
              <a:rPr lang="en-US" sz="4400" dirty="0"/>
              <a:t> Oops.  It means you can’t run here.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u="sng" dirty="0"/>
              <a:t>Alex:</a:t>
            </a:r>
            <a:r>
              <a:rPr lang="en-US" sz="4400" dirty="0"/>
              <a:t> I want to take a picture.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u="sng" dirty="0"/>
              <a:t>Julie:</a:t>
            </a:r>
            <a:r>
              <a:rPr lang="en-US" sz="4400" dirty="0"/>
              <a:t> What does that sign mean?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u="sng" dirty="0"/>
              <a:t>Alex:</a:t>
            </a:r>
            <a:r>
              <a:rPr lang="en-US" sz="4400" dirty="0"/>
              <a:t> Oh.  It means you can’t take a picture here.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u="sng" dirty="0"/>
              <a:t>Alex:</a:t>
            </a:r>
            <a:r>
              <a:rPr lang="en-US" sz="4400" dirty="0"/>
              <a:t> Julie, look!  There’s the astronaut!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u="sng" dirty="0"/>
              <a:t>Julie:</a:t>
            </a:r>
            <a:r>
              <a:rPr lang="en-US" sz="4400" dirty="0"/>
              <a:t> What does that sign mean?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u="sng" dirty="0"/>
              <a:t>Alex:</a:t>
            </a:r>
            <a:r>
              <a:rPr lang="en-US" sz="4400" dirty="0"/>
              <a:t> Oh.  It means you can’t be noisy here.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u="sng" dirty="0"/>
              <a:t>Julie</a:t>
            </a:r>
            <a:r>
              <a:rPr lang="en-US" sz="4400" dirty="0"/>
              <a:t>: I want to be an astronaut when I’m older!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u="sng" dirty="0"/>
              <a:t>Alex:</a:t>
            </a:r>
            <a:r>
              <a:rPr lang="en-US" sz="4400" dirty="0"/>
              <a:t> Now may I take a picture?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u="sng" dirty="0"/>
              <a:t>Astronaut:</a:t>
            </a:r>
            <a:r>
              <a:rPr lang="en-US" sz="4400" dirty="0"/>
              <a:t> Yes, you may!</a:t>
            </a:r>
            <a:endParaRPr lang="en-US" sz="44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89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854700" cy="68580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7" name="Title 2"/>
          <p:cNvSpPr txBox="1">
            <a:spLocks/>
          </p:cNvSpPr>
          <p:nvPr/>
        </p:nvSpPr>
        <p:spPr>
          <a:xfrm>
            <a:off x="5854700" y="0"/>
            <a:ext cx="3365500" cy="6160532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Script</a:t>
            </a:r>
            <a:endParaRPr kumimoji="0" lang="en-US" sz="440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b="1" dirty="0" smtClean="0">
                <a:latin typeface="+mj-lt"/>
                <a:ea typeface="+mj-ea"/>
                <a:cs typeface="+mj-cs"/>
              </a:rPr>
              <a:t>-</a:t>
            </a:r>
            <a:r>
              <a:rPr lang="en-US" sz="2222" u="sng" dirty="0" smtClean="0">
                <a:latin typeface="+mj-lt"/>
                <a:ea typeface="+mj-ea"/>
                <a:cs typeface="+mj-cs"/>
              </a:rPr>
              <a:t>Alex:</a:t>
            </a:r>
            <a:r>
              <a:rPr lang="en-US" sz="2222" dirty="0" smtClean="0">
                <a:latin typeface="+mj-lt"/>
                <a:ea typeface="+mj-ea"/>
                <a:cs typeface="+mj-cs"/>
              </a:rPr>
              <a:t> I want to see the </a:t>
            </a:r>
            <a:r>
              <a:rPr lang="en-US" sz="2222" b="1" dirty="0" smtClean="0">
                <a:latin typeface="+mj-lt"/>
                <a:ea typeface="+mj-ea"/>
                <a:cs typeface="+mj-cs"/>
              </a:rPr>
              <a:t>astronaut</a:t>
            </a:r>
            <a:r>
              <a:rPr lang="en-US" sz="2222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noProof="0" dirty="0" smtClean="0">
                <a:latin typeface="+mj-lt"/>
                <a:ea typeface="+mj-ea"/>
                <a:cs typeface="+mj-cs"/>
              </a:rPr>
              <a:t>Julie:</a:t>
            </a:r>
            <a:r>
              <a:rPr lang="en-US" sz="2222" noProof="0" dirty="0" smtClean="0">
                <a:latin typeface="+mj-lt"/>
                <a:ea typeface="+mj-ea"/>
                <a:cs typeface="+mj-cs"/>
              </a:rPr>
              <a:t> Alex!  What does that sign mean?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noProof="0" dirty="0" smtClean="0">
                <a:latin typeface="+mj-lt"/>
                <a:ea typeface="+mj-ea"/>
                <a:cs typeface="+mj-cs"/>
              </a:rPr>
              <a:t>Alex:</a:t>
            </a:r>
            <a:r>
              <a:rPr lang="en-US" sz="2222" noProof="0" dirty="0" smtClean="0">
                <a:latin typeface="+mj-lt"/>
                <a:ea typeface="+mj-ea"/>
                <a:cs typeface="+mj-cs"/>
              </a:rPr>
              <a:t> Oops.  It means </a:t>
            </a:r>
            <a:r>
              <a:rPr lang="en-US" sz="2222" dirty="0" smtClean="0">
                <a:latin typeface="+mj-lt"/>
                <a:ea typeface="+mj-ea"/>
                <a:cs typeface="+mj-cs"/>
              </a:rPr>
              <a:t>you can’t run here.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22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Alex:</a:t>
            </a:r>
            <a:r>
              <a:rPr kumimoji="0" lang="en-US" sz="2222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 want to take a picture.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dirty="0" smtClean="0">
                <a:latin typeface="+mj-lt"/>
                <a:ea typeface="+mj-ea"/>
                <a:cs typeface="+mj-cs"/>
              </a:rPr>
              <a:t>Julie:</a:t>
            </a:r>
            <a:r>
              <a:rPr lang="en-US" sz="2222" dirty="0" smtClean="0">
                <a:latin typeface="+mj-lt"/>
                <a:ea typeface="+mj-ea"/>
                <a:cs typeface="+mj-cs"/>
              </a:rPr>
              <a:t> What does that sign mean?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22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Alex:</a:t>
            </a:r>
            <a:r>
              <a:rPr kumimoji="0" lang="en-US" sz="2222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Oh.  It means you can’t take a picture here.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noProof="0" dirty="0" smtClean="0">
                <a:latin typeface="+mj-lt"/>
                <a:ea typeface="+mj-ea"/>
                <a:cs typeface="+mj-cs"/>
              </a:rPr>
              <a:t>Alex:</a:t>
            </a:r>
            <a:r>
              <a:rPr lang="en-US" sz="2222" noProof="0" dirty="0" smtClean="0">
                <a:latin typeface="+mj-lt"/>
                <a:ea typeface="+mj-ea"/>
                <a:cs typeface="+mj-cs"/>
              </a:rPr>
              <a:t> Julie, look!  There’s the astronaut!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22" i="0" u="sng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Julie:</a:t>
            </a:r>
            <a:r>
              <a:rPr kumimoji="0" lang="en-US" sz="2222" i="0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What does that sign mean?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noProof="0" dirty="0" smtClean="0">
                <a:latin typeface="+mj-lt"/>
                <a:ea typeface="+mj-ea"/>
                <a:cs typeface="+mj-cs"/>
              </a:rPr>
              <a:t>Alex:</a:t>
            </a:r>
            <a:r>
              <a:rPr lang="en-US" sz="2222" noProof="0" dirty="0" smtClean="0">
                <a:latin typeface="+mj-lt"/>
                <a:ea typeface="+mj-ea"/>
                <a:cs typeface="+mj-cs"/>
              </a:rPr>
              <a:t> Oh.  It means you can’t be noisy here.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22" i="0" u="sng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Julie</a:t>
            </a:r>
            <a:r>
              <a:rPr kumimoji="0" lang="en-US" sz="2222" i="0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I want to be an astronaut when I’m older!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noProof="0" dirty="0" smtClean="0">
                <a:latin typeface="+mj-lt"/>
                <a:ea typeface="+mj-ea"/>
                <a:cs typeface="+mj-cs"/>
              </a:rPr>
              <a:t>Alex:</a:t>
            </a:r>
            <a:r>
              <a:rPr lang="en-US" sz="2222" noProof="0" dirty="0" smtClean="0">
                <a:latin typeface="+mj-lt"/>
                <a:ea typeface="+mj-ea"/>
                <a:cs typeface="+mj-cs"/>
              </a:rPr>
              <a:t> Now may I take a picture?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noProof="0" dirty="0" smtClean="0">
                <a:latin typeface="+mj-lt"/>
                <a:ea typeface="+mj-ea"/>
                <a:cs typeface="+mj-cs"/>
              </a:rPr>
              <a:t>Astronaut:</a:t>
            </a:r>
            <a:r>
              <a:rPr lang="en-US" sz="2222" noProof="0" dirty="0" smtClean="0">
                <a:latin typeface="+mj-lt"/>
                <a:ea typeface="+mj-ea"/>
                <a:cs typeface="+mj-cs"/>
              </a:rPr>
              <a:t> Yes, you may!</a:t>
            </a:r>
            <a:endParaRPr kumimoji="0" lang="en-US" sz="2222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2373868"/>
            <a:ext cx="58253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Alex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00600" y="1828800"/>
            <a:ext cx="58253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Alex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6248400"/>
            <a:ext cx="58253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Alex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6400800"/>
            <a:ext cx="58253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Alex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14400" y="5791200"/>
            <a:ext cx="600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33600" y="2198132"/>
            <a:ext cx="600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406563" y="2004536"/>
            <a:ext cx="600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200255" y="4343400"/>
            <a:ext cx="600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155034" y="3581400"/>
            <a:ext cx="111216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Astronaut</a:t>
            </a:r>
            <a:endParaRPr lang="en-US" dirty="0"/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5867400" y="6336268"/>
            <a:ext cx="3365500" cy="521732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Student Book B (63)</a:t>
            </a:r>
            <a:endParaRPr kumimoji="0" lang="en-US" sz="2222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89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854700" cy="68580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7" name="Title 2"/>
          <p:cNvSpPr txBox="1">
            <a:spLocks/>
          </p:cNvSpPr>
          <p:nvPr/>
        </p:nvSpPr>
        <p:spPr>
          <a:xfrm>
            <a:off x="5854700" y="0"/>
            <a:ext cx="3365500" cy="6160532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Script</a:t>
            </a:r>
            <a:endParaRPr kumimoji="0" lang="en-US" sz="440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b="1" dirty="0" smtClean="0">
                <a:latin typeface="+mj-lt"/>
                <a:ea typeface="+mj-ea"/>
                <a:cs typeface="+mj-cs"/>
              </a:rPr>
              <a:t>-</a:t>
            </a:r>
            <a:r>
              <a:rPr lang="en-US" sz="2222" u="sng" dirty="0" smtClean="0">
                <a:latin typeface="+mj-lt"/>
                <a:ea typeface="+mj-ea"/>
                <a:cs typeface="+mj-cs"/>
              </a:rPr>
              <a:t>Alex:</a:t>
            </a:r>
            <a:r>
              <a:rPr lang="en-US" sz="2222" dirty="0" smtClean="0">
                <a:latin typeface="+mj-lt"/>
                <a:ea typeface="+mj-ea"/>
                <a:cs typeface="+mj-cs"/>
              </a:rPr>
              <a:t> I want to see the </a:t>
            </a:r>
            <a:r>
              <a:rPr lang="en-US" sz="2222" b="1" dirty="0" smtClean="0">
                <a:latin typeface="+mj-lt"/>
                <a:ea typeface="+mj-ea"/>
                <a:cs typeface="+mj-cs"/>
              </a:rPr>
              <a:t>astronaut</a:t>
            </a:r>
            <a:r>
              <a:rPr lang="en-US" sz="2222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noProof="0" dirty="0" smtClean="0">
                <a:latin typeface="+mj-lt"/>
                <a:ea typeface="+mj-ea"/>
                <a:cs typeface="+mj-cs"/>
              </a:rPr>
              <a:t>Julie:</a:t>
            </a:r>
            <a:r>
              <a:rPr lang="en-US" sz="2222" noProof="0" dirty="0" smtClean="0">
                <a:latin typeface="+mj-lt"/>
                <a:ea typeface="+mj-ea"/>
                <a:cs typeface="+mj-cs"/>
              </a:rPr>
              <a:t> Alex!  What does that sign mean?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noProof="0" dirty="0" smtClean="0">
                <a:latin typeface="+mj-lt"/>
                <a:ea typeface="+mj-ea"/>
                <a:cs typeface="+mj-cs"/>
              </a:rPr>
              <a:t>Alex:</a:t>
            </a:r>
            <a:r>
              <a:rPr lang="en-US" sz="2222" noProof="0" dirty="0" smtClean="0">
                <a:latin typeface="+mj-lt"/>
                <a:ea typeface="+mj-ea"/>
                <a:cs typeface="+mj-cs"/>
              </a:rPr>
              <a:t> Oops.  It means </a:t>
            </a:r>
            <a:r>
              <a:rPr lang="en-US" sz="2222" dirty="0" smtClean="0">
                <a:latin typeface="+mj-lt"/>
                <a:ea typeface="+mj-ea"/>
                <a:cs typeface="+mj-cs"/>
              </a:rPr>
              <a:t>you can’t run here.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22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Alex:</a:t>
            </a:r>
            <a:r>
              <a:rPr kumimoji="0" lang="en-US" sz="2222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 want to take a picture.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dirty="0" smtClean="0">
                <a:latin typeface="+mj-lt"/>
                <a:ea typeface="+mj-ea"/>
                <a:cs typeface="+mj-cs"/>
              </a:rPr>
              <a:t>Julie:</a:t>
            </a:r>
            <a:r>
              <a:rPr lang="en-US" sz="2222" dirty="0" smtClean="0">
                <a:latin typeface="+mj-lt"/>
                <a:ea typeface="+mj-ea"/>
                <a:cs typeface="+mj-cs"/>
              </a:rPr>
              <a:t> What does that sign mean?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22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Alex:</a:t>
            </a:r>
            <a:r>
              <a:rPr kumimoji="0" lang="en-US" sz="2222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Oh.  It means you can’t take a picture here.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noProof="0" dirty="0" smtClean="0">
                <a:latin typeface="+mj-lt"/>
                <a:ea typeface="+mj-ea"/>
                <a:cs typeface="+mj-cs"/>
              </a:rPr>
              <a:t>Alex:</a:t>
            </a:r>
            <a:r>
              <a:rPr lang="en-US" sz="2222" noProof="0" dirty="0" smtClean="0">
                <a:latin typeface="+mj-lt"/>
                <a:ea typeface="+mj-ea"/>
                <a:cs typeface="+mj-cs"/>
              </a:rPr>
              <a:t> Julie, look!  There’s the astronaut!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22" i="0" u="sng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Julie:</a:t>
            </a:r>
            <a:r>
              <a:rPr kumimoji="0" lang="en-US" sz="2222" i="0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What does that sign mean?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noProof="0" dirty="0" smtClean="0">
                <a:latin typeface="+mj-lt"/>
                <a:ea typeface="+mj-ea"/>
                <a:cs typeface="+mj-cs"/>
              </a:rPr>
              <a:t>Alex:</a:t>
            </a:r>
            <a:r>
              <a:rPr lang="en-US" sz="2222" noProof="0" dirty="0" smtClean="0">
                <a:latin typeface="+mj-lt"/>
                <a:ea typeface="+mj-ea"/>
                <a:cs typeface="+mj-cs"/>
              </a:rPr>
              <a:t> Oh.  It means you can’t be noisy here.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22" i="0" u="sng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Julie</a:t>
            </a:r>
            <a:r>
              <a:rPr kumimoji="0" lang="en-US" sz="2222" i="0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I want to be an astronaut when I’m older!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noProof="0" dirty="0" smtClean="0">
                <a:latin typeface="+mj-lt"/>
                <a:ea typeface="+mj-ea"/>
                <a:cs typeface="+mj-cs"/>
              </a:rPr>
              <a:t>Alex:</a:t>
            </a:r>
            <a:r>
              <a:rPr lang="en-US" sz="2222" noProof="0" dirty="0" smtClean="0">
                <a:latin typeface="+mj-lt"/>
                <a:ea typeface="+mj-ea"/>
                <a:cs typeface="+mj-cs"/>
              </a:rPr>
              <a:t> Now may I take a picture?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noProof="0" dirty="0" smtClean="0">
                <a:latin typeface="+mj-lt"/>
                <a:ea typeface="+mj-ea"/>
                <a:cs typeface="+mj-cs"/>
              </a:rPr>
              <a:t>Astronaut:</a:t>
            </a:r>
            <a:r>
              <a:rPr lang="en-US" sz="2222" noProof="0" dirty="0" smtClean="0">
                <a:latin typeface="+mj-lt"/>
                <a:ea typeface="+mj-ea"/>
                <a:cs typeface="+mj-cs"/>
              </a:rPr>
              <a:t> Yes, you may!</a:t>
            </a:r>
            <a:endParaRPr kumimoji="0" lang="en-US" sz="2222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2373868"/>
            <a:ext cx="58253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Alex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00600" y="1828800"/>
            <a:ext cx="58253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Alex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6248400"/>
            <a:ext cx="58253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Alex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6400800"/>
            <a:ext cx="58253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Alex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14400" y="5791200"/>
            <a:ext cx="600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33600" y="2198132"/>
            <a:ext cx="600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406563" y="2004536"/>
            <a:ext cx="600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200255" y="4343400"/>
            <a:ext cx="600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155034" y="3581400"/>
            <a:ext cx="111216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Astronaut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200400" y="57090"/>
            <a:ext cx="2716136" cy="400110"/>
          </a:xfrm>
          <a:prstGeom prst="rect">
            <a:avLst/>
          </a:prstGeom>
          <a:solidFill>
            <a:srgbClr val="FFF450"/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Game Time </a:t>
            </a:r>
            <a:r>
              <a:rPr lang="ko-KR" altLang="en-US" sz="2000" dirty="0" smtClean="0"/>
              <a:t>게임 시간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89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854700" cy="68580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7" name="Title 2"/>
          <p:cNvSpPr txBox="1">
            <a:spLocks/>
          </p:cNvSpPr>
          <p:nvPr/>
        </p:nvSpPr>
        <p:spPr>
          <a:xfrm>
            <a:off x="5854700" y="0"/>
            <a:ext cx="3365500" cy="6160532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Script</a:t>
            </a:r>
            <a:endParaRPr kumimoji="0" lang="en-US" sz="440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b="1" dirty="0" smtClean="0">
                <a:latin typeface="+mj-lt"/>
                <a:ea typeface="+mj-ea"/>
                <a:cs typeface="+mj-cs"/>
              </a:rPr>
              <a:t>-</a:t>
            </a:r>
            <a:r>
              <a:rPr lang="en-US" sz="2222" u="sng" dirty="0" smtClean="0">
                <a:latin typeface="+mj-lt"/>
                <a:ea typeface="+mj-ea"/>
                <a:cs typeface="+mj-cs"/>
              </a:rPr>
              <a:t>Alex:</a:t>
            </a:r>
            <a:r>
              <a:rPr lang="en-US" sz="2222" dirty="0" smtClean="0">
                <a:latin typeface="+mj-lt"/>
                <a:ea typeface="+mj-ea"/>
                <a:cs typeface="+mj-cs"/>
              </a:rPr>
              <a:t> I want to see the </a:t>
            </a:r>
            <a:r>
              <a:rPr lang="en-US" sz="2222" b="1" dirty="0" smtClean="0">
                <a:latin typeface="+mj-lt"/>
                <a:ea typeface="+mj-ea"/>
                <a:cs typeface="+mj-cs"/>
              </a:rPr>
              <a:t>astronaut</a:t>
            </a:r>
            <a:r>
              <a:rPr lang="en-US" sz="2222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noProof="0" dirty="0" smtClean="0">
                <a:latin typeface="+mj-lt"/>
                <a:ea typeface="+mj-ea"/>
                <a:cs typeface="+mj-cs"/>
              </a:rPr>
              <a:t>Julie:</a:t>
            </a:r>
            <a:r>
              <a:rPr lang="en-US" sz="2222" noProof="0" dirty="0" smtClean="0">
                <a:latin typeface="+mj-lt"/>
                <a:ea typeface="+mj-ea"/>
                <a:cs typeface="+mj-cs"/>
              </a:rPr>
              <a:t> Alex!  What does that sign mean?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noProof="0" dirty="0" smtClean="0">
                <a:latin typeface="+mj-lt"/>
                <a:ea typeface="+mj-ea"/>
                <a:cs typeface="+mj-cs"/>
              </a:rPr>
              <a:t>Alex:</a:t>
            </a:r>
            <a:r>
              <a:rPr lang="en-US" sz="2222" noProof="0" dirty="0" smtClean="0">
                <a:latin typeface="+mj-lt"/>
                <a:ea typeface="+mj-ea"/>
                <a:cs typeface="+mj-cs"/>
              </a:rPr>
              <a:t> Oops.  It means </a:t>
            </a:r>
            <a:r>
              <a:rPr lang="en-US" sz="2222" dirty="0" smtClean="0">
                <a:latin typeface="+mj-lt"/>
                <a:ea typeface="+mj-ea"/>
                <a:cs typeface="+mj-cs"/>
              </a:rPr>
              <a:t>you can’t run here.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22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Alex:</a:t>
            </a:r>
            <a:r>
              <a:rPr kumimoji="0" lang="en-US" sz="2222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 want to take a picture.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dirty="0" smtClean="0">
                <a:latin typeface="+mj-lt"/>
                <a:ea typeface="+mj-ea"/>
                <a:cs typeface="+mj-cs"/>
              </a:rPr>
              <a:t>Julie:</a:t>
            </a:r>
            <a:r>
              <a:rPr lang="en-US" sz="2222" dirty="0" smtClean="0">
                <a:latin typeface="+mj-lt"/>
                <a:ea typeface="+mj-ea"/>
                <a:cs typeface="+mj-cs"/>
              </a:rPr>
              <a:t> What does that sign mean?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22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Alex:</a:t>
            </a:r>
            <a:r>
              <a:rPr kumimoji="0" lang="en-US" sz="2222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Oh.  It means you can’t take a picture here.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noProof="0" dirty="0" smtClean="0">
                <a:latin typeface="+mj-lt"/>
                <a:ea typeface="+mj-ea"/>
                <a:cs typeface="+mj-cs"/>
              </a:rPr>
              <a:t>Alex:</a:t>
            </a:r>
            <a:r>
              <a:rPr lang="en-US" sz="2222" noProof="0" dirty="0" smtClean="0">
                <a:latin typeface="+mj-lt"/>
                <a:ea typeface="+mj-ea"/>
                <a:cs typeface="+mj-cs"/>
              </a:rPr>
              <a:t> Julie, look!  There’s the astronaut!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22" i="0" u="sng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Julie:</a:t>
            </a:r>
            <a:r>
              <a:rPr kumimoji="0" lang="en-US" sz="2222" i="0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What does that sign mean?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noProof="0" dirty="0" smtClean="0">
                <a:latin typeface="+mj-lt"/>
                <a:ea typeface="+mj-ea"/>
                <a:cs typeface="+mj-cs"/>
              </a:rPr>
              <a:t>Alex:</a:t>
            </a:r>
            <a:r>
              <a:rPr lang="en-US" sz="2222" noProof="0" dirty="0" smtClean="0">
                <a:latin typeface="+mj-lt"/>
                <a:ea typeface="+mj-ea"/>
                <a:cs typeface="+mj-cs"/>
              </a:rPr>
              <a:t> Oh.  It means you can’t be noisy here.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22" i="0" u="sng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Julie</a:t>
            </a:r>
            <a:r>
              <a:rPr kumimoji="0" lang="en-US" sz="2222" i="0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I want to be an astronaut when I’m older!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noProof="0" dirty="0" smtClean="0">
                <a:latin typeface="+mj-lt"/>
                <a:ea typeface="+mj-ea"/>
                <a:cs typeface="+mj-cs"/>
              </a:rPr>
              <a:t>Alex:</a:t>
            </a:r>
            <a:r>
              <a:rPr lang="en-US" sz="2222" noProof="0" dirty="0" smtClean="0">
                <a:latin typeface="+mj-lt"/>
                <a:ea typeface="+mj-ea"/>
                <a:cs typeface="+mj-cs"/>
              </a:rPr>
              <a:t> Now may I take a picture?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noProof="0" dirty="0" smtClean="0">
                <a:latin typeface="+mj-lt"/>
                <a:ea typeface="+mj-ea"/>
                <a:cs typeface="+mj-cs"/>
              </a:rPr>
              <a:t>Astronaut:</a:t>
            </a:r>
            <a:r>
              <a:rPr lang="en-US" sz="2222" noProof="0" dirty="0" smtClean="0">
                <a:latin typeface="+mj-lt"/>
                <a:ea typeface="+mj-ea"/>
                <a:cs typeface="+mj-cs"/>
              </a:rPr>
              <a:t> Yes, you may!</a:t>
            </a:r>
            <a:endParaRPr kumimoji="0" lang="en-US" sz="2222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2373868"/>
            <a:ext cx="58253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Alex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00600" y="1828800"/>
            <a:ext cx="58253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Alex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6248400"/>
            <a:ext cx="58253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Alex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6400800"/>
            <a:ext cx="58253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Alex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14400" y="5791200"/>
            <a:ext cx="600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33600" y="2198132"/>
            <a:ext cx="600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406563" y="2004536"/>
            <a:ext cx="600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200255" y="4343400"/>
            <a:ext cx="600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155034" y="3581400"/>
            <a:ext cx="111216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Astronaut</a:t>
            </a:r>
            <a:endParaRPr lang="en-US" dirty="0"/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1371600" y="7620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600" b="1" u="sng" dirty="0"/>
              <a:t>Script</a:t>
            </a:r>
            <a:endParaRPr lang="en-US" sz="3600" u="sng" dirty="0"/>
          </a:p>
          <a:p>
            <a:pPr lvl="0">
              <a:spcBef>
                <a:spcPct val="0"/>
              </a:spcBef>
              <a:defRPr/>
            </a:pPr>
            <a:r>
              <a:rPr lang="en-US" sz="3000" b="1" dirty="0"/>
              <a:t>-</a:t>
            </a:r>
            <a:r>
              <a:rPr lang="en-US" sz="3000" u="sng" dirty="0"/>
              <a:t>Alex:</a:t>
            </a:r>
            <a:r>
              <a:rPr lang="en-US" sz="3000" dirty="0"/>
              <a:t> I want to see the </a:t>
            </a:r>
            <a:r>
              <a:rPr lang="en-US" sz="3000" b="1" dirty="0"/>
              <a:t>astronaut</a:t>
            </a:r>
            <a:r>
              <a:rPr lang="en-US" sz="3000" dirty="0"/>
              <a:t>.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u="sng" dirty="0"/>
              <a:t>Julie:</a:t>
            </a:r>
            <a:r>
              <a:rPr lang="en-US" sz="3000" dirty="0"/>
              <a:t> Alex!  What does that sign mean?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u="sng" dirty="0"/>
              <a:t>Alex:</a:t>
            </a:r>
            <a:r>
              <a:rPr lang="en-US" sz="3000" dirty="0"/>
              <a:t> Oops.  It means you can’t run here.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u="sng" dirty="0"/>
              <a:t>Alex:</a:t>
            </a:r>
            <a:r>
              <a:rPr lang="en-US" sz="3000" dirty="0"/>
              <a:t> I want to take a picture.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u="sng" dirty="0"/>
              <a:t>Julie:</a:t>
            </a:r>
            <a:r>
              <a:rPr lang="en-US" sz="3000" dirty="0"/>
              <a:t> What does that sign mean?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u="sng" dirty="0"/>
              <a:t>Alex:</a:t>
            </a:r>
            <a:r>
              <a:rPr lang="en-US" sz="3000" dirty="0"/>
              <a:t> Oh.  It means you can’t take a picture here.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u="sng" dirty="0"/>
              <a:t>Alex:</a:t>
            </a:r>
            <a:r>
              <a:rPr lang="en-US" sz="3000" dirty="0"/>
              <a:t> Julie, look!  There’s the astronaut!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u="sng" dirty="0"/>
              <a:t>Julie:</a:t>
            </a:r>
            <a:r>
              <a:rPr lang="en-US" sz="3000" dirty="0"/>
              <a:t> What does that sign mean?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u="sng" dirty="0"/>
              <a:t>Alex:</a:t>
            </a:r>
            <a:r>
              <a:rPr lang="en-US" sz="3000" dirty="0"/>
              <a:t> Oh.  It means you can’t be noisy here.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u="sng" dirty="0"/>
              <a:t>Julie</a:t>
            </a:r>
            <a:r>
              <a:rPr lang="en-US" sz="3000" dirty="0"/>
              <a:t>: I want to be an astronaut when I’m older!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u="sng" dirty="0"/>
              <a:t>Alex:</a:t>
            </a:r>
            <a:r>
              <a:rPr lang="en-US" sz="3000" dirty="0"/>
              <a:t> Now may I take a picture?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u="sng" dirty="0"/>
              <a:t>Astronaut:</a:t>
            </a:r>
            <a:r>
              <a:rPr lang="en-US" sz="3000" dirty="0"/>
              <a:t> Yes, you may!</a:t>
            </a:r>
            <a:endParaRPr lang="en-US" sz="3000" u="sng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624" y="1142999"/>
            <a:ext cx="3482975" cy="34829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1273174"/>
            <a:ext cx="3352800" cy="3352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15000" y="4625974"/>
            <a:ext cx="1068822" cy="707886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Alex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1981200" y="4625974"/>
            <a:ext cx="1108396" cy="707886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Julie</a:t>
            </a:r>
            <a:endParaRPr lang="en-US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745</Words>
  <Application>Microsoft Macintosh PowerPoint</Application>
  <PresentationFormat>On-screen Show (4:3)</PresentationFormat>
  <Paragraphs>133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4</cp:revision>
  <dcterms:created xsi:type="dcterms:W3CDTF">2011-12-29T06:41:23Z</dcterms:created>
  <dcterms:modified xsi:type="dcterms:W3CDTF">2011-12-29T07:14:59Z</dcterms:modified>
</cp:coreProperties>
</file>