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9730-F855-6A4D-B885-037D7DBF868E}" type="datetimeFigureOut">
              <a:rPr lang="en-US" smtClean="0"/>
              <a:t>12/29/11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4E77B-9A48-CE4E-AC4C-931657D07A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-27992" y="0"/>
            <a:ext cx="917199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89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54700" cy="6858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854700" y="0"/>
            <a:ext cx="3365500" cy="61605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Script</a:t>
            </a:r>
            <a:endParaRPr kumimoji="0" lang="en-US" sz="44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b="1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2222" u="sng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I want to see the </a:t>
            </a:r>
            <a:r>
              <a:rPr lang="en-US" sz="2222" b="1" dirty="0" smtClean="0">
                <a:latin typeface="+mj-lt"/>
                <a:ea typeface="+mj-ea"/>
                <a:cs typeface="+mj-cs"/>
              </a:rPr>
              <a:t>astronaut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Alex! 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Oops.  It means 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you can’t run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want to take a picture.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dirty="0" smtClean="0">
                <a:latin typeface="+mj-lt"/>
                <a:ea typeface="+mj-ea"/>
                <a:cs typeface="+mj-cs"/>
              </a:rPr>
              <a:t>Julie:</a:t>
            </a:r>
            <a:r>
              <a:rPr lang="en-US" sz="2222" dirty="0" smtClean="0"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Alex:</a:t>
            </a:r>
            <a:r>
              <a:rPr kumimoji="0" lang="en-US" sz="2222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Oh.  It means you can’t take a picture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Julie, look!  There’s the astronaut!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Julie: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What does that sign mean?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Oh.  It means you can’t be noisy here.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22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Julie</a:t>
            </a:r>
            <a:r>
              <a:rPr kumimoji="0" lang="en-US" sz="2222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I want to be an astronaut when I’m older!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Alex: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Now may I take a picture?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22" u="sng" noProof="0" dirty="0" smtClean="0">
                <a:latin typeface="+mj-lt"/>
                <a:ea typeface="+mj-ea"/>
                <a:cs typeface="+mj-cs"/>
              </a:rPr>
              <a:t>Astronaut:</a:t>
            </a:r>
            <a:r>
              <a:rPr lang="en-US" sz="2222" noProof="0" dirty="0" smtClean="0">
                <a:latin typeface="+mj-lt"/>
                <a:ea typeface="+mj-ea"/>
                <a:cs typeface="+mj-cs"/>
              </a:rPr>
              <a:t> Yes, you may!</a:t>
            </a:r>
            <a:endParaRPr kumimoji="0" lang="en-US" sz="2222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373868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1828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2484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6400800"/>
            <a:ext cx="58253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57912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2198132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06563" y="2004536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00255" y="4343400"/>
            <a:ext cx="600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Julie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55034" y="3581400"/>
            <a:ext cx="11121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Astronaut</a:t>
            </a:r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137160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71992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  <a:endParaRPr lang="en-US" sz="4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52400" y="2285206"/>
            <a:ext cx="6324600" cy="1067594"/>
            <a:chOff x="152400" y="2209800"/>
            <a:chExt cx="6324600" cy="1067594"/>
          </a:xfrm>
        </p:grpSpPr>
        <p:grpSp>
          <p:nvGrpSpPr>
            <p:cNvPr id="2" name="Group 31"/>
            <p:cNvGrpSpPr/>
            <p:nvPr/>
          </p:nvGrpSpPr>
          <p:grpSpPr>
            <a:xfrm>
              <a:off x="152400" y="2209800"/>
              <a:ext cx="6324600" cy="1066800"/>
              <a:chOff x="152400" y="3124200"/>
              <a:chExt cx="6324600" cy="10668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52400" y="3124200"/>
                <a:ext cx="6324600" cy="10668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rgbClr val="A2CE3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3000" dirty="0" smtClean="0">
                    <a:solidFill>
                      <a:srgbClr val="000000"/>
                    </a:solidFill>
                  </a:rPr>
                  <a:t>Actors						</a:t>
                </a:r>
                <a:r>
                  <a:rPr lang="en-US" sz="3000" dirty="0" err="1" smtClean="0">
                    <a:solidFill>
                      <a:srgbClr val="FF0000"/>
                    </a:solidFill>
                  </a:rPr>
                  <a:t>aact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 in movies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.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295400" y="3200400"/>
                <a:ext cx="2743200" cy="8382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000" i="1" dirty="0">
                    <a:solidFill>
                      <a:srgbClr val="000000"/>
                    </a:solidFill>
                  </a:rPr>
                  <a:t>h</a:t>
                </a:r>
                <a:r>
                  <a:rPr lang="en-US" sz="3000" i="1" dirty="0" smtClean="0">
                    <a:solidFill>
                      <a:srgbClr val="000000"/>
                    </a:solidFill>
                  </a:rPr>
                  <a:t>ave to</a:t>
                </a:r>
              </a:p>
              <a:p>
                <a:pPr algn="ctr"/>
                <a:r>
                  <a:rPr lang="en-US" sz="3000" dirty="0">
                    <a:solidFill>
                      <a:srgbClr val="000000"/>
                    </a:solidFill>
                  </a:rPr>
                  <a:t>d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on’t have to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rot="5400000">
              <a:off x="1104900" y="2781300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315494" y="27805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52400" y="3657600"/>
            <a:ext cx="6324600" cy="1066800"/>
            <a:chOff x="152400" y="3048000"/>
            <a:chExt cx="6324600" cy="1066800"/>
          </a:xfrm>
        </p:grpSpPr>
        <p:grpSp>
          <p:nvGrpSpPr>
            <p:cNvPr id="34" name="Group 31"/>
            <p:cNvGrpSpPr/>
            <p:nvPr/>
          </p:nvGrpSpPr>
          <p:grpSpPr>
            <a:xfrm>
              <a:off x="152400" y="3048000"/>
              <a:ext cx="6324600" cy="1066800"/>
              <a:chOff x="152400" y="3962400"/>
              <a:chExt cx="6324600" cy="10668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52400" y="3962400"/>
                <a:ext cx="6324600" cy="10668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rgbClr val="A2CE3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3000" dirty="0" smtClean="0">
                    <a:solidFill>
                      <a:srgbClr val="000000"/>
                    </a:solidFill>
                  </a:rPr>
                  <a:t>Actors						   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make music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.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295400" y="4114800"/>
                <a:ext cx="2743200" cy="8382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000" dirty="0">
                    <a:solidFill>
                      <a:srgbClr val="000000"/>
                    </a:solidFill>
                  </a:rPr>
                  <a:t>h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ave to</a:t>
                </a:r>
              </a:p>
              <a:p>
                <a:pPr algn="ctr"/>
                <a:r>
                  <a:rPr lang="en-US" sz="3000" i="1" dirty="0">
                    <a:solidFill>
                      <a:srgbClr val="000000"/>
                    </a:solidFill>
                  </a:rPr>
                  <a:t>d</a:t>
                </a:r>
                <a:r>
                  <a:rPr lang="en-US" sz="3000" i="1" dirty="0" smtClean="0">
                    <a:solidFill>
                      <a:srgbClr val="000000"/>
                    </a:solidFill>
                  </a:rPr>
                  <a:t>on’t have to</a:t>
                </a:r>
                <a:endParaRPr lang="en-US" sz="3000" i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 rot="5400000">
              <a:off x="1104900" y="36187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3315494" y="36187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71992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2" name="Group 31"/>
          <p:cNvGrpSpPr/>
          <p:nvPr/>
        </p:nvGrpSpPr>
        <p:grpSpPr>
          <a:xfrm>
            <a:off x="152400" y="762000"/>
            <a:ext cx="6324600" cy="1067594"/>
            <a:chOff x="152400" y="2209800"/>
            <a:chExt cx="6324600" cy="1067594"/>
          </a:xfrm>
        </p:grpSpPr>
        <p:grpSp>
          <p:nvGrpSpPr>
            <p:cNvPr id="4" name="Group 31"/>
            <p:cNvGrpSpPr/>
            <p:nvPr/>
          </p:nvGrpSpPr>
          <p:grpSpPr>
            <a:xfrm>
              <a:off x="152400" y="2209800"/>
              <a:ext cx="6324600" cy="1066800"/>
              <a:chOff x="152400" y="3124200"/>
              <a:chExt cx="6324600" cy="10668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52400" y="3124200"/>
                <a:ext cx="6324600" cy="10668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rgbClr val="A2CE3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3000" dirty="0" smtClean="0">
                    <a:solidFill>
                      <a:srgbClr val="000000"/>
                    </a:solidFill>
                  </a:rPr>
                  <a:t>Actors						</a:t>
                </a:r>
                <a:r>
                  <a:rPr lang="en-US" sz="3000" dirty="0" err="1" smtClean="0">
                    <a:solidFill>
                      <a:srgbClr val="FF0000"/>
                    </a:solidFill>
                  </a:rPr>
                  <a:t>aact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 in movies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.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295400" y="3200400"/>
                <a:ext cx="2743200" cy="8382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000" i="1" dirty="0">
                    <a:solidFill>
                      <a:srgbClr val="000000"/>
                    </a:solidFill>
                  </a:rPr>
                  <a:t>h</a:t>
                </a:r>
                <a:r>
                  <a:rPr lang="en-US" sz="3000" i="1" dirty="0" smtClean="0">
                    <a:solidFill>
                      <a:srgbClr val="000000"/>
                    </a:solidFill>
                  </a:rPr>
                  <a:t>ave to</a:t>
                </a:r>
              </a:p>
              <a:p>
                <a:pPr algn="ctr"/>
                <a:r>
                  <a:rPr lang="en-US" sz="3000" dirty="0">
                    <a:solidFill>
                      <a:srgbClr val="000000"/>
                    </a:solidFill>
                  </a:rPr>
                  <a:t>d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on’t have to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rot="5400000">
              <a:off x="1104900" y="2781300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315494" y="27805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2"/>
          <p:cNvGrpSpPr/>
          <p:nvPr/>
        </p:nvGrpSpPr>
        <p:grpSpPr>
          <a:xfrm>
            <a:off x="114299" y="1829594"/>
            <a:ext cx="6324600" cy="1066800"/>
            <a:chOff x="152400" y="3048000"/>
            <a:chExt cx="6324600" cy="1066800"/>
          </a:xfrm>
        </p:grpSpPr>
        <p:grpSp>
          <p:nvGrpSpPr>
            <p:cNvPr id="7" name="Group 31"/>
            <p:cNvGrpSpPr/>
            <p:nvPr/>
          </p:nvGrpSpPr>
          <p:grpSpPr>
            <a:xfrm>
              <a:off x="152400" y="3048000"/>
              <a:ext cx="6324600" cy="1066800"/>
              <a:chOff x="152400" y="3962400"/>
              <a:chExt cx="6324600" cy="10668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52400" y="3962400"/>
                <a:ext cx="6324600" cy="10668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rgbClr val="A2CE3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3000" dirty="0" smtClean="0">
                    <a:solidFill>
                      <a:srgbClr val="000000"/>
                    </a:solidFill>
                  </a:rPr>
                  <a:t>Actors						   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make music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.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295400" y="4114800"/>
                <a:ext cx="2743200" cy="8382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000" dirty="0">
                    <a:solidFill>
                      <a:srgbClr val="000000"/>
                    </a:solidFill>
                  </a:rPr>
                  <a:t>h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ave to</a:t>
                </a:r>
              </a:p>
              <a:p>
                <a:pPr algn="ctr"/>
                <a:r>
                  <a:rPr lang="en-US" sz="3000" i="1" dirty="0">
                    <a:solidFill>
                      <a:srgbClr val="000000"/>
                    </a:solidFill>
                  </a:rPr>
                  <a:t>d</a:t>
                </a:r>
                <a:r>
                  <a:rPr lang="en-US" sz="3000" i="1" dirty="0" smtClean="0">
                    <a:solidFill>
                      <a:srgbClr val="000000"/>
                    </a:solidFill>
                  </a:rPr>
                  <a:t>on’t have to</a:t>
                </a:r>
                <a:endParaRPr lang="en-US" sz="3000" i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 rot="5400000">
              <a:off x="1104900" y="36187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3315494" y="36187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25"/>
          <p:cNvGrpSpPr/>
          <p:nvPr/>
        </p:nvGrpSpPr>
        <p:grpSpPr>
          <a:xfrm>
            <a:off x="74579" y="3032464"/>
            <a:ext cx="1297021" cy="2164527"/>
            <a:chOff x="-159025" y="2881312"/>
            <a:chExt cx="2183295" cy="242925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-159025" y="4343398"/>
              <a:ext cx="2183295" cy="96717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FF0000"/>
                  </a:solidFill>
                </a:rPr>
                <a:t>a</a:t>
              </a:r>
              <a:r>
                <a:rPr lang="en-US" sz="25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m</a:t>
              </a:r>
              <a:r>
                <a:rPr lang="en-US" sz="2500" dirty="0" smtClean="0">
                  <a:solidFill>
                    <a:srgbClr val="FF0000"/>
                  </a:solidFill>
                </a:rPr>
                <a:t>ovies.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72756" y="3787913"/>
            <a:ext cx="1394244" cy="2260617"/>
            <a:chOff x="1546644" y="4343400"/>
            <a:chExt cx="1790700" cy="226070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699044" y="5739479"/>
              <a:ext cx="1638300" cy="8646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500" dirty="0" smtClean="0">
                  <a:solidFill>
                    <a:srgbClr val="FF0000"/>
                  </a:solidFill>
                </a:rPr>
                <a:t>art.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7"/>
          <p:cNvGrpSpPr/>
          <p:nvPr/>
        </p:nvGrpSpPr>
        <p:grpSpPr>
          <a:xfrm>
            <a:off x="2800347" y="4426188"/>
            <a:ext cx="1390651" cy="2287458"/>
            <a:chOff x="2705100" y="2667000"/>
            <a:chExt cx="1790700" cy="236512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2705100" y="4141090"/>
              <a:ext cx="1790697" cy="89103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500" dirty="0" smtClean="0">
                  <a:solidFill>
                    <a:srgbClr val="FF0000"/>
                  </a:solidFill>
                </a:rPr>
                <a:t>music.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28"/>
          <p:cNvGrpSpPr/>
          <p:nvPr/>
        </p:nvGrpSpPr>
        <p:grpSpPr>
          <a:xfrm>
            <a:off x="4190999" y="2990538"/>
            <a:ext cx="1981201" cy="2463509"/>
            <a:chOff x="4674722" y="2667003"/>
            <a:chExt cx="2448564" cy="2292849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7228" y="2667003"/>
              <a:ext cx="1790700" cy="143827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4674722" y="4157778"/>
              <a:ext cx="2448564" cy="80207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FF0000"/>
                  </a:solidFill>
                </a:rPr>
                <a:t>s</a:t>
              </a:r>
              <a:r>
                <a:rPr lang="en-US" sz="25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t</a:t>
              </a:r>
              <a:r>
                <a:rPr lang="en-US" sz="2500" dirty="0" smtClean="0">
                  <a:solidFill>
                    <a:srgbClr val="FF0000"/>
                  </a:solidFill>
                </a:rPr>
                <a:t>hings.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Group 29"/>
          <p:cNvGrpSpPr/>
          <p:nvPr/>
        </p:nvGrpSpPr>
        <p:grpSpPr>
          <a:xfrm>
            <a:off x="5868486" y="4426188"/>
            <a:ext cx="1675313" cy="2203212"/>
            <a:chOff x="6286500" y="2667000"/>
            <a:chExt cx="1790700" cy="2380285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6537642" y="4105275"/>
              <a:ext cx="1539558" cy="9420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FF0000"/>
                  </a:solidFill>
                </a:rPr>
                <a:t>t</a:t>
              </a:r>
              <a:r>
                <a:rPr lang="en-US" sz="25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w</a:t>
              </a:r>
              <a:r>
                <a:rPr lang="en-US" sz="2500" dirty="0" smtClean="0">
                  <a:solidFill>
                    <a:srgbClr val="FF0000"/>
                  </a:solidFill>
                </a:rPr>
                <a:t>rite.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3" name="Group 30"/>
          <p:cNvGrpSpPr/>
          <p:nvPr/>
        </p:nvGrpSpPr>
        <p:grpSpPr>
          <a:xfrm>
            <a:off x="6858000" y="1600200"/>
            <a:ext cx="2057400" cy="2500114"/>
            <a:chOff x="9110297" y="-1713966"/>
            <a:chExt cx="2479432" cy="2194813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48043" y="-1713966"/>
              <a:ext cx="1790701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9110297" y="-275691"/>
              <a:ext cx="2479432" cy="75653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c</a:t>
              </a:r>
              <a:r>
                <a:rPr lang="en-US" sz="2500" dirty="0" smtClean="0">
                  <a:solidFill>
                    <a:srgbClr val="FF0000"/>
                  </a:solidFill>
                </a:rPr>
                <a:t>omputers.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0" y="0"/>
            <a:ext cx="9171992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733800" cy="7371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Careers </a:t>
            </a:r>
            <a:r>
              <a:rPr lang="ko-KR" sz="4000" dirty="0" smtClean="0"/>
              <a:t>채용 정보</a:t>
            </a:r>
            <a:endParaRPr lang="en-US" sz="4000" noProof="0" dirty="0" smtClean="0"/>
          </a:p>
        </p:txBody>
      </p:sp>
      <p:grpSp>
        <p:nvGrpSpPr>
          <p:cNvPr id="2" name="Group 31"/>
          <p:cNvGrpSpPr/>
          <p:nvPr/>
        </p:nvGrpSpPr>
        <p:grpSpPr>
          <a:xfrm>
            <a:off x="152400" y="762000"/>
            <a:ext cx="6324600" cy="1067594"/>
            <a:chOff x="152400" y="2209800"/>
            <a:chExt cx="6324600" cy="1067594"/>
          </a:xfrm>
        </p:grpSpPr>
        <p:grpSp>
          <p:nvGrpSpPr>
            <p:cNvPr id="4" name="Group 31"/>
            <p:cNvGrpSpPr/>
            <p:nvPr/>
          </p:nvGrpSpPr>
          <p:grpSpPr>
            <a:xfrm>
              <a:off x="152400" y="2209800"/>
              <a:ext cx="6324600" cy="1066800"/>
              <a:chOff x="152400" y="3124200"/>
              <a:chExt cx="6324600" cy="10668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52400" y="3124200"/>
                <a:ext cx="6324600" cy="10668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rgbClr val="A2CE3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3000" dirty="0" smtClean="0">
                    <a:solidFill>
                      <a:srgbClr val="000000"/>
                    </a:solidFill>
                  </a:rPr>
                  <a:t>Actors						</a:t>
                </a:r>
                <a:r>
                  <a:rPr lang="en-US" sz="3000" dirty="0" err="1" smtClean="0">
                    <a:solidFill>
                      <a:srgbClr val="FF0000"/>
                    </a:solidFill>
                  </a:rPr>
                  <a:t>aact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 in movies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.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295400" y="3200400"/>
                <a:ext cx="2743200" cy="8382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000" i="1" dirty="0">
                    <a:solidFill>
                      <a:srgbClr val="000000"/>
                    </a:solidFill>
                  </a:rPr>
                  <a:t>h</a:t>
                </a:r>
                <a:r>
                  <a:rPr lang="en-US" sz="3000" i="1" dirty="0" smtClean="0">
                    <a:solidFill>
                      <a:srgbClr val="000000"/>
                    </a:solidFill>
                  </a:rPr>
                  <a:t>ave to</a:t>
                </a:r>
              </a:p>
              <a:p>
                <a:pPr algn="ctr"/>
                <a:r>
                  <a:rPr lang="en-US" sz="3000" dirty="0">
                    <a:solidFill>
                      <a:srgbClr val="000000"/>
                    </a:solidFill>
                  </a:rPr>
                  <a:t>d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on’t have to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rot="5400000">
              <a:off x="1104900" y="2781300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315494" y="27805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2"/>
          <p:cNvGrpSpPr/>
          <p:nvPr/>
        </p:nvGrpSpPr>
        <p:grpSpPr>
          <a:xfrm>
            <a:off x="114299" y="1829594"/>
            <a:ext cx="6324600" cy="1066800"/>
            <a:chOff x="152400" y="3048000"/>
            <a:chExt cx="6324600" cy="1066800"/>
          </a:xfrm>
        </p:grpSpPr>
        <p:grpSp>
          <p:nvGrpSpPr>
            <p:cNvPr id="6" name="Group 31"/>
            <p:cNvGrpSpPr/>
            <p:nvPr/>
          </p:nvGrpSpPr>
          <p:grpSpPr>
            <a:xfrm>
              <a:off x="152400" y="3048000"/>
              <a:ext cx="6324600" cy="1066800"/>
              <a:chOff x="152400" y="3962400"/>
              <a:chExt cx="6324600" cy="10668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52400" y="3962400"/>
                <a:ext cx="6324600" cy="10668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rgbClr val="A2CE3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3000" dirty="0" smtClean="0">
                    <a:solidFill>
                      <a:srgbClr val="000000"/>
                    </a:solidFill>
                  </a:rPr>
                  <a:t>Actors						   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make music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.</a:t>
                </a:r>
                <a:endParaRPr lang="en-US" sz="3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295400" y="4114800"/>
                <a:ext cx="2743200" cy="838200"/>
              </a:xfrm>
              <a:prstGeom prst="rect">
                <a:avLst/>
              </a:prstGeom>
              <a:solidFill>
                <a:srgbClr val="FFFFFF"/>
              </a:solidFill>
              <a:ln w="571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000" dirty="0">
                    <a:solidFill>
                      <a:srgbClr val="000000"/>
                    </a:solidFill>
                  </a:rPr>
                  <a:t>h</a:t>
                </a:r>
                <a:r>
                  <a:rPr lang="en-US" sz="3000" dirty="0" smtClean="0">
                    <a:solidFill>
                      <a:srgbClr val="000000"/>
                    </a:solidFill>
                  </a:rPr>
                  <a:t>ave to</a:t>
                </a:r>
              </a:p>
              <a:p>
                <a:pPr algn="ctr"/>
                <a:r>
                  <a:rPr lang="en-US" sz="3000" i="1" dirty="0">
                    <a:solidFill>
                      <a:srgbClr val="000000"/>
                    </a:solidFill>
                  </a:rPr>
                  <a:t>d</a:t>
                </a:r>
                <a:r>
                  <a:rPr lang="en-US" sz="3000" i="1" dirty="0" smtClean="0">
                    <a:solidFill>
                      <a:srgbClr val="000000"/>
                    </a:solidFill>
                  </a:rPr>
                  <a:t>on’t have to</a:t>
                </a:r>
                <a:endParaRPr lang="en-US" sz="3000" i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 rot="5400000">
              <a:off x="1104900" y="36187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3315494" y="3618706"/>
              <a:ext cx="990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5"/>
          <p:cNvGrpSpPr/>
          <p:nvPr/>
        </p:nvGrpSpPr>
        <p:grpSpPr>
          <a:xfrm>
            <a:off x="74579" y="3032464"/>
            <a:ext cx="1297021" cy="2164527"/>
            <a:chOff x="-159025" y="2881312"/>
            <a:chExt cx="2183295" cy="242925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81312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-159025" y="4343398"/>
              <a:ext cx="2183295" cy="96717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FF0000"/>
                  </a:solidFill>
                </a:rPr>
                <a:t>a</a:t>
              </a:r>
              <a:r>
                <a:rPr lang="en-US" sz="2500" dirty="0" smtClean="0">
                  <a:solidFill>
                    <a:srgbClr val="FF0000"/>
                  </a:solidFill>
                </a:rPr>
                <a:t>ct in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m</a:t>
              </a:r>
              <a:r>
                <a:rPr lang="en-US" sz="2500" dirty="0" smtClean="0">
                  <a:solidFill>
                    <a:srgbClr val="FF0000"/>
                  </a:solidFill>
                </a:rPr>
                <a:t>ovies.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26"/>
          <p:cNvGrpSpPr/>
          <p:nvPr/>
        </p:nvGrpSpPr>
        <p:grpSpPr>
          <a:xfrm>
            <a:off x="1272756" y="3787913"/>
            <a:ext cx="1394244" cy="2260617"/>
            <a:chOff x="1546644" y="4343400"/>
            <a:chExt cx="1790700" cy="226070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6644" y="43434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699044" y="5739479"/>
              <a:ext cx="1638300" cy="8646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500" dirty="0" smtClean="0">
                  <a:solidFill>
                    <a:srgbClr val="FF0000"/>
                  </a:solidFill>
                </a:rPr>
                <a:t>art.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2800347" y="4426188"/>
            <a:ext cx="1390651" cy="2287458"/>
            <a:chOff x="2705100" y="2667000"/>
            <a:chExt cx="1790700" cy="236512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51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2705100" y="4141090"/>
              <a:ext cx="1790697" cy="89103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FF0000"/>
                  </a:solidFill>
                </a:rPr>
                <a:t>make</a:t>
              </a:r>
            </a:p>
            <a:p>
              <a:r>
                <a:rPr lang="en-US" sz="2500" dirty="0" smtClean="0">
                  <a:solidFill>
                    <a:srgbClr val="FF0000"/>
                  </a:solidFill>
                </a:rPr>
                <a:t>music.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28"/>
          <p:cNvGrpSpPr/>
          <p:nvPr/>
        </p:nvGrpSpPr>
        <p:grpSpPr>
          <a:xfrm>
            <a:off x="4190999" y="2990538"/>
            <a:ext cx="1981201" cy="2463509"/>
            <a:chOff x="4674722" y="2667003"/>
            <a:chExt cx="2448564" cy="2292849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7228" y="2667003"/>
              <a:ext cx="1790700" cy="143827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4674722" y="4157778"/>
              <a:ext cx="2448564" cy="80207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FF0000"/>
                  </a:solidFill>
                </a:rPr>
                <a:t>s</a:t>
              </a:r>
              <a:r>
                <a:rPr lang="en-US" sz="2500" dirty="0" smtClean="0">
                  <a:solidFill>
                    <a:srgbClr val="FF0000"/>
                  </a:solidFill>
                </a:rPr>
                <a:t>tudy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t</a:t>
              </a:r>
              <a:r>
                <a:rPr lang="en-US" sz="2500" dirty="0" smtClean="0">
                  <a:solidFill>
                    <a:srgbClr val="FF0000"/>
                  </a:solidFill>
                </a:rPr>
                <a:t>hings.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29"/>
          <p:cNvGrpSpPr/>
          <p:nvPr/>
        </p:nvGrpSpPr>
        <p:grpSpPr>
          <a:xfrm>
            <a:off x="5868486" y="4426188"/>
            <a:ext cx="1675313" cy="2203212"/>
            <a:chOff x="6286500" y="2667000"/>
            <a:chExt cx="1790700" cy="2380285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86500" y="2667000"/>
              <a:ext cx="1790700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6537642" y="4105275"/>
              <a:ext cx="1539558" cy="9420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FF0000"/>
                  </a:solidFill>
                </a:rPr>
                <a:t>t</a:t>
              </a:r>
              <a:r>
                <a:rPr lang="en-US" sz="2500" dirty="0" smtClean="0">
                  <a:solidFill>
                    <a:srgbClr val="FF0000"/>
                  </a:solidFill>
                </a:rPr>
                <a:t>alk and 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w</a:t>
              </a:r>
              <a:r>
                <a:rPr lang="en-US" sz="2500" dirty="0" smtClean="0">
                  <a:solidFill>
                    <a:srgbClr val="FF0000"/>
                  </a:solidFill>
                </a:rPr>
                <a:t>rite.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6858000" y="1600200"/>
            <a:ext cx="2057400" cy="2500114"/>
            <a:chOff x="9110297" y="-1713966"/>
            <a:chExt cx="2479432" cy="2194813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48043" y="-1713966"/>
              <a:ext cx="1790701" cy="143827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9110297" y="-275691"/>
              <a:ext cx="2479432" cy="75653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500" dirty="0" smtClean="0">
                  <a:solidFill>
                    <a:srgbClr val="FF0000"/>
                  </a:solidFill>
                </a:rPr>
                <a:t>work with</a:t>
              </a:r>
            </a:p>
            <a:p>
              <a:r>
                <a:rPr lang="en-US" sz="2500" dirty="0">
                  <a:solidFill>
                    <a:srgbClr val="FF0000"/>
                  </a:solidFill>
                </a:rPr>
                <a:t>c</a:t>
              </a:r>
              <a:r>
                <a:rPr lang="en-US" sz="2500" dirty="0" smtClean="0">
                  <a:solidFill>
                    <a:srgbClr val="FF0000"/>
                  </a:solidFill>
                </a:rPr>
                <a:t>omputers.</a:t>
              </a:r>
              <a:endParaRPr lang="en-US" sz="25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962400" y="0"/>
            <a:ext cx="5181600" cy="707886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Game Time </a:t>
            </a:r>
            <a:r>
              <a:rPr lang="ko-KR" altLang="en-US" sz="4000" dirty="0" smtClean="0"/>
              <a:t>게임 시간</a:t>
            </a:r>
            <a:endParaRPr lang="en-US" sz="4000" dirty="0"/>
          </a:p>
        </p:txBody>
      </p:sp>
      <p:sp>
        <p:nvSpPr>
          <p:cNvPr id="43" name="TextBox 42"/>
          <p:cNvSpPr txBox="1"/>
          <p:nvPr/>
        </p:nvSpPr>
        <p:spPr>
          <a:xfrm>
            <a:off x="3512645" y="2990538"/>
            <a:ext cx="5181600" cy="1938992"/>
          </a:xfrm>
          <a:prstGeom prst="rect">
            <a:avLst/>
          </a:prstGeom>
          <a:solidFill>
            <a:srgbClr val="FFF4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Cartoons</a:t>
            </a:r>
          </a:p>
          <a:p>
            <a:r>
              <a:rPr lang="en-US" sz="2000" dirty="0" smtClean="0"/>
              <a:t>-Fill out your chart using both words and pictures.</a:t>
            </a:r>
          </a:p>
          <a:p>
            <a:endParaRPr lang="en-US" sz="2000" dirty="0" smtClean="0"/>
          </a:p>
          <a:p>
            <a:r>
              <a:rPr lang="en-US" sz="2000" dirty="0" smtClean="0"/>
              <a:t>-Share your drawings with the class.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76200"/>
          <a:ext cx="9067800" cy="678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990600"/>
                <a:gridCol w="2819400"/>
                <a:gridCol w="990600"/>
                <a:gridCol w="2895600"/>
              </a:tblGrid>
              <a:tr h="95948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Occupation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have to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Picture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don’t have to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Picture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077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Actors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Act in movies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0772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0772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318</Words>
  <Application>Microsoft Macintosh PowerPoint</Application>
  <PresentationFormat>On-screen Show (4:3)</PresentationFormat>
  <Paragraphs>83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10</cp:revision>
  <dcterms:created xsi:type="dcterms:W3CDTF">2011-12-29T07:13:43Z</dcterms:created>
  <dcterms:modified xsi:type="dcterms:W3CDTF">2011-12-29T07:31:54Z</dcterms:modified>
</cp:coreProperties>
</file>